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nter Medium" charset="1" panose="02000503000000020004"/>
      <p:regular r:id="rId19"/>
    </p:embeddedFont>
    <p:embeddedFont>
      <p:font typeface="Anton" charset="1" panose="00000500000000000000"/>
      <p:regular r:id="rId20"/>
    </p:embeddedFont>
    <p:embeddedFont>
      <p:font typeface="Inter" charset="1" panose="020B0502030000000004"/>
      <p:regular r:id="rId21"/>
    </p:embeddedFont>
    <p:embeddedFont>
      <p:font typeface="Inter Semi-Bold" charset="1" panose="02000503000000020004"/>
      <p:regular r:id="rId22"/>
    </p:embeddedFont>
    <p:embeddedFont>
      <p:font typeface="Inter Bold" charset="1" panose="020B080203000000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youtu.be/VzXY_aWSDpg?si=4-RvR-ceITKn2Flv" TargetMode="External" Type="http://schemas.openxmlformats.org/officeDocument/2006/relationships/hyperlink"/><Relationship Id="rId3" Target="https://youtu.be/qP0weoTLN9E?si=CG2LzY0BRbpRZpQR" TargetMode="External" Type="http://schemas.openxmlformats.org/officeDocument/2006/relationships/hyperlink"/><Relationship Id="rId4" Target="https://youtu.be/WqrbIUggEXQ?si=AZQlspfQqxfUwKx4" TargetMode="External" Type="http://schemas.openxmlformats.org/officeDocument/2006/relationships/hyperlink"/><Relationship Id="rId5" Target="https://edu.anarcho-copy.org/Algorithm/grokking-algorithms-illustrated-programmers-curious.pdf" TargetMode="External" Type="http://schemas.openxmlformats.org/officeDocument/2006/relationships/hyperlink"/><Relationship Id="rId6" Target="../media/image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1926" y="6525979"/>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104932" y="-4468579"/>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524949" y="686348"/>
            <a:ext cx="6860641" cy="1075229"/>
            <a:chOff x="0" y="0"/>
            <a:chExt cx="9147521" cy="1433639"/>
          </a:xfrm>
        </p:grpSpPr>
        <p:grpSp>
          <p:nvGrpSpPr>
            <p:cNvPr name="Group 8" id="8"/>
            <p:cNvGrpSpPr/>
            <p:nvPr/>
          </p:nvGrpSpPr>
          <p:grpSpPr>
            <a:xfrm rot="0">
              <a:off x="0" y="0"/>
              <a:ext cx="9147521" cy="1433639"/>
              <a:chOff x="0" y="0"/>
              <a:chExt cx="1806918" cy="283188"/>
            </a:xfrm>
          </p:grpSpPr>
          <p:sp>
            <p:nvSpPr>
              <p:cNvPr name="Freeform 9" id="9"/>
              <p:cNvSpPr/>
              <p:nvPr/>
            </p:nvSpPr>
            <p:spPr>
              <a:xfrm flipH="false" flipV="false" rot="0">
                <a:off x="0" y="0"/>
                <a:ext cx="1806918" cy="283188"/>
              </a:xfrm>
              <a:custGeom>
                <a:avLst/>
                <a:gdLst/>
                <a:ahLst/>
                <a:cxnLst/>
                <a:rect r="r" b="b" t="t" l="l"/>
                <a:pathLst>
                  <a:path h="283188" w="1806918">
                    <a:moveTo>
                      <a:pt x="57551" y="0"/>
                    </a:moveTo>
                    <a:lnTo>
                      <a:pt x="1749367" y="0"/>
                    </a:lnTo>
                    <a:cubicBezTo>
                      <a:pt x="1764630" y="0"/>
                      <a:pt x="1779269" y="6063"/>
                      <a:pt x="1790061" y="16856"/>
                    </a:cubicBezTo>
                    <a:cubicBezTo>
                      <a:pt x="1800854" y="27649"/>
                      <a:pt x="1806918" y="42288"/>
                      <a:pt x="1806918" y="57551"/>
                    </a:cubicBezTo>
                    <a:lnTo>
                      <a:pt x="1806918" y="225637"/>
                    </a:lnTo>
                    <a:cubicBezTo>
                      <a:pt x="1806918" y="240900"/>
                      <a:pt x="1800854" y="255539"/>
                      <a:pt x="1790061" y="266332"/>
                    </a:cubicBezTo>
                    <a:cubicBezTo>
                      <a:pt x="1779269" y="277125"/>
                      <a:pt x="1764630" y="283188"/>
                      <a:pt x="1749367" y="283188"/>
                    </a:cubicBezTo>
                    <a:lnTo>
                      <a:pt x="57551" y="283188"/>
                    </a:lnTo>
                    <a:cubicBezTo>
                      <a:pt x="42288" y="283188"/>
                      <a:pt x="27649" y="277125"/>
                      <a:pt x="16856" y="266332"/>
                    </a:cubicBezTo>
                    <a:cubicBezTo>
                      <a:pt x="6063" y="255539"/>
                      <a:pt x="0" y="240900"/>
                      <a:pt x="0" y="225637"/>
                    </a:cubicBezTo>
                    <a:lnTo>
                      <a:pt x="0" y="57551"/>
                    </a:lnTo>
                    <a:cubicBezTo>
                      <a:pt x="0" y="42288"/>
                      <a:pt x="6063" y="27649"/>
                      <a:pt x="16856" y="16856"/>
                    </a:cubicBezTo>
                    <a:cubicBezTo>
                      <a:pt x="27649" y="6063"/>
                      <a:pt x="42288" y="0"/>
                      <a:pt x="57551" y="0"/>
                    </a:cubicBezTo>
                    <a:close/>
                  </a:path>
                </a:pathLst>
              </a:custGeom>
              <a:solidFill>
                <a:srgbClr val="000000"/>
              </a:solidFill>
              <a:ln w="38100" cap="rnd">
                <a:solidFill>
                  <a:srgbClr val="FFFFFF"/>
                </a:solidFill>
                <a:prstDash val="solid"/>
                <a:round/>
              </a:ln>
            </p:spPr>
          </p:sp>
          <p:sp>
            <p:nvSpPr>
              <p:cNvPr name="TextBox 10" id="10"/>
              <p:cNvSpPr txBox="true"/>
              <p:nvPr/>
            </p:nvSpPr>
            <p:spPr>
              <a:xfrm>
                <a:off x="0" y="-38100"/>
                <a:ext cx="1806918" cy="3212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94927" y="195273"/>
              <a:ext cx="7957667"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MA'LUMOTLAR TUZILMALARI VA ALGORITMLAR</a:t>
              </a:r>
            </a:p>
          </p:txBody>
        </p:sp>
      </p:grpSp>
      <p:grpSp>
        <p:nvGrpSpPr>
          <p:cNvPr name="Group 12" id="12"/>
          <p:cNvGrpSpPr/>
          <p:nvPr/>
        </p:nvGrpSpPr>
        <p:grpSpPr>
          <a:xfrm rot="0">
            <a:off x="6622554" y="8915948"/>
            <a:ext cx="5042892" cy="684704"/>
            <a:chOff x="0" y="0"/>
            <a:chExt cx="6723856" cy="912939"/>
          </a:xfrm>
        </p:grpSpPr>
        <p:grpSp>
          <p:nvGrpSpPr>
            <p:cNvPr name="Group 13" id="13"/>
            <p:cNvGrpSpPr/>
            <p:nvPr/>
          </p:nvGrpSpPr>
          <p:grpSpPr>
            <a:xfrm rot="0">
              <a:off x="0" y="0"/>
              <a:ext cx="6723856" cy="912939"/>
              <a:chOff x="0" y="0"/>
              <a:chExt cx="1328169" cy="180334"/>
            </a:xfrm>
          </p:grpSpPr>
          <p:sp>
            <p:nvSpPr>
              <p:cNvPr name="Freeform 14" id="14"/>
              <p:cNvSpPr/>
              <p:nvPr/>
            </p:nvSpPr>
            <p:spPr>
              <a:xfrm flipH="false" flipV="false" rot="0">
                <a:off x="0" y="0"/>
                <a:ext cx="1328169" cy="180334"/>
              </a:xfrm>
              <a:custGeom>
                <a:avLst/>
                <a:gdLst/>
                <a:ahLst/>
                <a:cxnLst/>
                <a:rect r="r" b="b" t="t" l="l"/>
                <a:pathLst>
                  <a:path h="180334" w="1328169">
                    <a:moveTo>
                      <a:pt x="78296" y="0"/>
                    </a:moveTo>
                    <a:lnTo>
                      <a:pt x="1249873" y="0"/>
                    </a:lnTo>
                    <a:cubicBezTo>
                      <a:pt x="1293115" y="0"/>
                      <a:pt x="1328169" y="35054"/>
                      <a:pt x="1328169" y="78296"/>
                    </a:cubicBezTo>
                    <a:lnTo>
                      <a:pt x="1328169" y="102038"/>
                    </a:lnTo>
                    <a:cubicBezTo>
                      <a:pt x="1328169" y="145279"/>
                      <a:pt x="1293115" y="180334"/>
                      <a:pt x="1249873" y="180334"/>
                    </a:cubicBezTo>
                    <a:lnTo>
                      <a:pt x="78296" y="180334"/>
                    </a:lnTo>
                    <a:cubicBezTo>
                      <a:pt x="35054" y="180334"/>
                      <a:pt x="0" y="145279"/>
                      <a:pt x="0" y="102038"/>
                    </a:cubicBezTo>
                    <a:lnTo>
                      <a:pt x="0" y="78296"/>
                    </a:lnTo>
                    <a:cubicBezTo>
                      <a:pt x="0" y="35054"/>
                      <a:pt x="35054" y="0"/>
                      <a:pt x="78296" y="0"/>
                    </a:cubicBezTo>
                    <a:close/>
                  </a:path>
                </a:pathLst>
              </a:custGeom>
              <a:solidFill>
                <a:srgbClr val="000000"/>
              </a:solidFill>
              <a:ln w="38100" cap="rnd">
                <a:solidFill>
                  <a:srgbClr val="FFFFFF"/>
                </a:solidFill>
                <a:prstDash val="solid"/>
                <a:round/>
              </a:ln>
            </p:spPr>
          </p:sp>
          <p:sp>
            <p:nvSpPr>
              <p:cNvPr name="TextBox 15" id="15"/>
              <p:cNvSpPr txBox="true"/>
              <p:nvPr/>
            </p:nvSpPr>
            <p:spPr>
              <a:xfrm>
                <a:off x="0" y="-38100"/>
                <a:ext cx="1328169" cy="218434"/>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73920" y="195273"/>
              <a:ext cx="637601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PRESENTED BY ZIKRILLO</a:t>
              </a:r>
            </a:p>
          </p:txBody>
        </p:sp>
      </p:grpSp>
      <p:sp>
        <p:nvSpPr>
          <p:cNvPr name="TextBox 17" id="17"/>
          <p:cNvSpPr txBox="true"/>
          <p:nvPr/>
        </p:nvSpPr>
        <p:spPr>
          <a:xfrm rot="0">
            <a:off x="5524949" y="3285057"/>
            <a:ext cx="7238102" cy="900723"/>
          </a:xfrm>
          <a:prstGeom prst="rect">
            <a:avLst/>
          </a:prstGeom>
        </p:spPr>
        <p:txBody>
          <a:bodyPr anchor="t" rtlCol="false" tIns="0" lIns="0" bIns="0" rIns="0">
            <a:spAutoFit/>
          </a:bodyPr>
          <a:lstStyle/>
          <a:p>
            <a:pPr algn="ctr">
              <a:lnSpc>
                <a:spcPts val="7337"/>
              </a:lnSpc>
              <a:spcBef>
                <a:spcPct val="0"/>
              </a:spcBef>
            </a:pPr>
            <a:r>
              <a:rPr lang="en-US" b="true" sz="5240">
                <a:solidFill>
                  <a:srgbClr val="FFFFFF"/>
                </a:solidFill>
                <a:latin typeface="Inter Medium"/>
                <a:ea typeface="Inter Medium"/>
                <a:cs typeface="Inter Medium"/>
                <a:sym typeface="Inter Medium"/>
              </a:rPr>
              <a:t>2-DARS</a:t>
            </a:r>
          </a:p>
        </p:txBody>
      </p:sp>
      <p:sp>
        <p:nvSpPr>
          <p:cNvPr name="TextBox 18" id="18"/>
          <p:cNvSpPr txBox="true"/>
          <p:nvPr/>
        </p:nvSpPr>
        <p:spPr>
          <a:xfrm rot="0">
            <a:off x="3757497" y="4760656"/>
            <a:ext cx="10773006" cy="1501572"/>
          </a:xfrm>
          <a:prstGeom prst="rect">
            <a:avLst/>
          </a:prstGeom>
        </p:spPr>
        <p:txBody>
          <a:bodyPr anchor="t" rtlCol="false" tIns="0" lIns="0" bIns="0" rIns="0">
            <a:spAutoFit/>
          </a:bodyPr>
          <a:lstStyle/>
          <a:p>
            <a:pPr algn="ctr">
              <a:lnSpc>
                <a:spcPts val="12261"/>
              </a:lnSpc>
              <a:spcBef>
                <a:spcPct val="0"/>
              </a:spcBef>
            </a:pPr>
            <a:r>
              <a:rPr lang="en-US" sz="8757">
                <a:solidFill>
                  <a:srgbClr val="FFFFFF"/>
                </a:solidFill>
                <a:latin typeface="Anton"/>
                <a:ea typeface="Anton"/>
                <a:cs typeface="Anton"/>
                <a:sym typeface="Anton"/>
              </a:rPr>
              <a:t>ARRAY VA LINKED LIST</a:t>
            </a:r>
          </a:p>
        </p:txBody>
      </p:sp>
      <p:sp>
        <p:nvSpPr>
          <p:cNvPr name="TextBox 19" id="19"/>
          <p:cNvSpPr txBox="true"/>
          <p:nvPr/>
        </p:nvSpPr>
        <p:spPr>
          <a:xfrm rot="0">
            <a:off x="5280608" y="7890938"/>
            <a:ext cx="7726785" cy="1249680"/>
          </a:xfrm>
          <a:prstGeom prst="rect">
            <a:avLst/>
          </a:prstGeom>
        </p:spPr>
        <p:txBody>
          <a:bodyPr anchor="t" rtlCol="false" tIns="0" lIns="0" bIns="0" rIns="0">
            <a:spAutoFit/>
          </a:bodyPr>
          <a:lstStyle/>
          <a:p>
            <a:pPr algn="ctr">
              <a:lnSpc>
                <a:spcPts val="2520"/>
              </a:lnSpc>
            </a:pPr>
            <a:r>
              <a:rPr lang="en-US" sz="1800">
                <a:solidFill>
                  <a:srgbClr val="FFFFFF"/>
                </a:solidFill>
                <a:latin typeface="Inter"/>
                <a:ea typeface="Inter"/>
                <a:cs typeface="Inter"/>
                <a:sym typeface="Inter"/>
              </a:rPr>
              <a:t>Elni kuch bilan itoatga ko‘ndirsang ham, Kuch bilan ilm otiga mindirolmaysan!</a:t>
            </a:r>
          </a:p>
          <a:p>
            <a:pPr algn="ctr">
              <a:lnSpc>
                <a:spcPts val="2520"/>
              </a:lnSpc>
            </a:pPr>
          </a:p>
          <a:p>
            <a:pPr algn="ctr">
              <a:lnSpc>
                <a:spcPts val="2520"/>
              </a:lnSpc>
              <a:spcBef>
                <a:spcPct val="0"/>
              </a:spcBef>
            </a:pPr>
          </a:p>
        </p:txBody>
      </p:sp>
      <p:sp>
        <p:nvSpPr>
          <p:cNvPr name="Freeform 20" id="20"/>
          <p:cNvSpPr/>
          <p:nvPr/>
        </p:nvSpPr>
        <p:spPr>
          <a:xfrm flipH="false" flipV="false" rot="0">
            <a:off x="16388021" y="8413465"/>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4155213" y="1028700"/>
            <a:ext cx="3104087" cy="1249686"/>
          </a:xfrm>
          <a:custGeom>
            <a:avLst/>
            <a:gdLst/>
            <a:ahLst/>
            <a:cxnLst/>
            <a:rect r="r" b="b" t="t" l="l"/>
            <a:pathLst>
              <a:path h="1249686" w="3104087">
                <a:moveTo>
                  <a:pt x="0" y="0"/>
                </a:moveTo>
                <a:lnTo>
                  <a:pt x="3104087" y="0"/>
                </a:lnTo>
                <a:lnTo>
                  <a:pt x="3104087" y="1249686"/>
                </a:lnTo>
                <a:lnTo>
                  <a:pt x="0" y="1249686"/>
                </a:lnTo>
                <a:lnTo>
                  <a:pt x="0" y="0"/>
                </a:lnTo>
                <a:close/>
              </a:path>
            </a:pathLst>
          </a:custGeom>
          <a:blipFill>
            <a:blip r:embed="rId5"/>
            <a:stretch>
              <a:fillRect l="-773" t="0" r="-2787" b="0"/>
            </a:stretch>
          </a:blipFill>
          <a:ln cap="sq">
            <a:noFill/>
            <a:prstDash val="solid"/>
            <a:miter/>
          </a:ln>
        </p:spPr>
      </p:sp>
      <p:sp>
        <p:nvSpPr>
          <p:cNvPr name="Freeform 22" id="22"/>
          <p:cNvSpPr/>
          <p:nvPr/>
        </p:nvSpPr>
        <p:spPr>
          <a:xfrm flipH="false" flipV="false" rot="0">
            <a:off x="1478907" y="1353050"/>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sp>
        <p:nvSpPr>
          <p:cNvPr name="Freeform 7" id="7"/>
          <p:cNvSpPr/>
          <p:nvPr/>
        </p:nvSpPr>
        <p:spPr>
          <a:xfrm flipH="false" flipV="true" rot="0">
            <a:off x="15923491" y="-565552"/>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p:spPr>
      </p:sp>
      <p:grpSp>
        <p:nvGrpSpPr>
          <p:cNvPr name="Group 8" id="8"/>
          <p:cNvGrpSpPr/>
          <p:nvPr/>
        </p:nvGrpSpPr>
        <p:grpSpPr>
          <a:xfrm rot="0">
            <a:off x="15380431" y="1028700"/>
            <a:ext cx="1878869" cy="684704"/>
            <a:chOff x="0" y="0"/>
            <a:chExt cx="2505159" cy="912939"/>
          </a:xfrm>
        </p:grpSpPr>
        <p:grpSp>
          <p:nvGrpSpPr>
            <p:cNvPr name="Group 9" id="9"/>
            <p:cNvGrpSpPr/>
            <p:nvPr/>
          </p:nvGrpSpPr>
          <p:grpSpPr>
            <a:xfrm rot="0">
              <a:off x="0" y="0"/>
              <a:ext cx="2505159" cy="912939"/>
              <a:chOff x="0" y="0"/>
              <a:chExt cx="494846" cy="180334"/>
            </a:xfrm>
          </p:grpSpPr>
          <p:sp>
            <p:nvSpPr>
              <p:cNvPr name="Freeform 10" id="10"/>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10</a:t>
              </a:r>
            </a:p>
          </p:txBody>
        </p:sp>
      </p:grpSp>
      <p:grpSp>
        <p:nvGrpSpPr>
          <p:cNvPr name="Group 13" id="13"/>
          <p:cNvGrpSpPr/>
          <p:nvPr/>
        </p:nvGrpSpPr>
        <p:grpSpPr>
          <a:xfrm rot="0">
            <a:off x="455458" y="2722627"/>
            <a:ext cx="9250602" cy="4941421"/>
            <a:chOff x="0" y="0"/>
            <a:chExt cx="12334136" cy="6588561"/>
          </a:xfrm>
        </p:grpSpPr>
        <p:grpSp>
          <p:nvGrpSpPr>
            <p:cNvPr name="Group 14" id="14"/>
            <p:cNvGrpSpPr/>
            <p:nvPr/>
          </p:nvGrpSpPr>
          <p:grpSpPr>
            <a:xfrm rot="0">
              <a:off x="0" y="0"/>
              <a:ext cx="12334136" cy="6588561"/>
              <a:chOff x="0" y="0"/>
              <a:chExt cx="3206711" cy="1712938"/>
            </a:xfrm>
          </p:grpSpPr>
          <p:sp>
            <p:nvSpPr>
              <p:cNvPr name="Freeform 15" id="15"/>
              <p:cNvSpPr/>
              <p:nvPr/>
            </p:nvSpPr>
            <p:spPr>
              <a:xfrm flipH="false" flipV="false" rot="0">
                <a:off x="0" y="0"/>
                <a:ext cx="3206711" cy="1712938"/>
              </a:xfrm>
              <a:custGeom>
                <a:avLst/>
                <a:gdLst/>
                <a:ahLst/>
                <a:cxnLst/>
                <a:rect r="r" b="b" t="t" l="l"/>
                <a:pathLst>
                  <a:path h="1712938" w="3206711">
                    <a:moveTo>
                      <a:pt x="32429" y="0"/>
                    </a:moveTo>
                    <a:lnTo>
                      <a:pt x="3174282" y="0"/>
                    </a:lnTo>
                    <a:cubicBezTo>
                      <a:pt x="3192192" y="0"/>
                      <a:pt x="3206711" y="14519"/>
                      <a:pt x="3206711" y="32429"/>
                    </a:cubicBezTo>
                    <a:lnTo>
                      <a:pt x="3206711" y="1680509"/>
                    </a:lnTo>
                    <a:cubicBezTo>
                      <a:pt x="3206711" y="1698419"/>
                      <a:pt x="3192192" y="1712938"/>
                      <a:pt x="3174282" y="1712938"/>
                    </a:cubicBezTo>
                    <a:lnTo>
                      <a:pt x="32429" y="1712938"/>
                    </a:lnTo>
                    <a:cubicBezTo>
                      <a:pt x="14519" y="1712938"/>
                      <a:pt x="0" y="1698419"/>
                      <a:pt x="0" y="1680509"/>
                    </a:cubicBezTo>
                    <a:lnTo>
                      <a:pt x="0" y="32429"/>
                    </a:lnTo>
                    <a:cubicBezTo>
                      <a:pt x="0" y="14519"/>
                      <a:pt x="14519" y="0"/>
                      <a:pt x="32429"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3206711" cy="1751038"/>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269665" y="118365"/>
              <a:ext cx="11794807" cy="6351831"/>
              <a:chOff x="0" y="0"/>
              <a:chExt cx="1192792" cy="642352"/>
            </a:xfrm>
          </p:grpSpPr>
          <p:sp>
            <p:nvSpPr>
              <p:cNvPr name="Freeform 18" id="18"/>
              <p:cNvSpPr/>
              <p:nvPr/>
            </p:nvSpPr>
            <p:spPr>
              <a:xfrm flipH="false" flipV="false" rot="0">
                <a:off x="0" y="0"/>
                <a:ext cx="1192792" cy="642352"/>
              </a:xfrm>
              <a:custGeom>
                <a:avLst/>
                <a:gdLst/>
                <a:ahLst/>
                <a:cxnLst/>
                <a:rect r="r" b="b" t="t" l="l"/>
                <a:pathLst>
                  <a:path h="642352" w="1192792">
                    <a:moveTo>
                      <a:pt x="33912" y="0"/>
                    </a:moveTo>
                    <a:lnTo>
                      <a:pt x="1158880" y="0"/>
                    </a:lnTo>
                    <a:cubicBezTo>
                      <a:pt x="1177609" y="0"/>
                      <a:pt x="1192792" y="15183"/>
                      <a:pt x="1192792" y="33912"/>
                    </a:cubicBezTo>
                    <a:lnTo>
                      <a:pt x="1192792" y="608440"/>
                    </a:lnTo>
                    <a:cubicBezTo>
                      <a:pt x="1192792" y="627169"/>
                      <a:pt x="1177609" y="642352"/>
                      <a:pt x="1158880" y="642352"/>
                    </a:cubicBezTo>
                    <a:lnTo>
                      <a:pt x="33912" y="642352"/>
                    </a:lnTo>
                    <a:cubicBezTo>
                      <a:pt x="15183" y="642352"/>
                      <a:pt x="0" y="627169"/>
                      <a:pt x="0" y="608440"/>
                    </a:cubicBezTo>
                    <a:lnTo>
                      <a:pt x="0" y="33912"/>
                    </a:lnTo>
                    <a:cubicBezTo>
                      <a:pt x="0" y="15183"/>
                      <a:pt x="15183" y="0"/>
                      <a:pt x="33912" y="0"/>
                    </a:cubicBezTo>
                    <a:close/>
                  </a:path>
                </a:pathLst>
              </a:custGeom>
              <a:blipFill>
                <a:blip r:embed="rId3"/>
                <a:stretch>
                  <a:fillRect l="-1410" t="0" r="-1410" b="0"/>
                </a:stretch>
              </a:blipFill>
            </p:spPr>
          </p:sp>
        </p:grpSp>
      </p:grpSp>
      <p:sp>
        <p:nvSpPr>
          <p:cNvPr name="Freeform 19" id="19"/>
          <p:cNvSpPr/>
          <p:nvPr/>
        </p:nvSpPr>
        <p:spPr>
          <a:xfrm flipH="false" flipV="false" rot="0">
            <a:off x="14983121"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820718"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6658314"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9809483" y="2025222"/>
            <a:ext cx="733621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LINKED LIST TURLARI</a:t>
            </a:r>
          </a:p>
        </p:txBody>
      </p:sp>
      <p:sp>
        <p:nvSpPr>
          <p:cNvPr name="TextBox 23" id="23"/>
          <p:cNvSpPr txBox="true"/>
          <p:nvPr/>
        </p:nvSpPr>
        <p:spPr>
          <a:xfrm rot="0">
            <a:off x="9892061" y="4077960"/>
            <a:ext cx="8019898" cy="4126645"/>
          </a:xfrm>
          <a:prstGeom prst="rect">
            <a:avLst/>
          </a:prstGeom>
        </p:spPr>
        <p:txBody>
          <a:bodyPr anchor="t" rtlCol="false" tIns="0" lIns="0" bIns="0" rIns="0">
            <a:spAutoFit/>
          </a:bodyPr>
          <a:lstStyle/>
          <a:p>
            <a:pPr algn="l">
              <a:lnSpc>
                <a:spcPts val="2567"/>
              </a:lnSpc>
            </a:pPr>
            <a:r>
              <a:rPr lang="en-US" sz="1833" b="true">
                <a:solidFill>
                  <a:srgbClr val="FFFFFF"/>
                </a:solidFill>
                <a:latin typeface="Inter Bold"/>
                <a:ea typeface="Inter Bold"/>
                <a:cs typeface="Inter Bold"/>
                <a:sym typeface="Inter Bold"/>
              </a:rPr>
              <a:t>Oddiy Linked List</a:t>
            </a:r>
            <a:r>
              <a:rPr lang="en-US" sz="1833">
                <a:solidFill>
                  <a:srgbClr val="FFFFFF"/>
                </a:solidFill>
                <a:latin typeface="Inter"/>
                <a:ea typeface="Inter"/>
                <a:cs typeface="Inter"/>
                <a:sym typeface="Inter"/>
              </a:rPr>
              <a:t> - Ro'yxatni faqat boshlanishidan oxiriga qarab harakat qilishingiz mumkin. Har bir yangi tugunni qo'shish O(1), lekin qidirish yoki o'chirish O(n) vaqt oladi. Oldindan aniq o'lchami bo'lmagan dinamik ma'lumotlar saqlash uchun ishlatiladi. Masalan, brauzerning oldinga va orqaga tugmalari faqat keyingi sahifaga o'tishni talab qilsa.</a:t>
            </a:r>
          </a:p>
          <a:p>
            <a:pPr algn="l">
              <a:lnSpc>
                <a:spcPts val="2567"/>
              </a:lnSpc>
            </a:pPr>
            <a:r>
              <a:rPr lang="en-US" sz="1833" b="true">
                <a:solidFill>
                  <a:srgbClr val="FFFFFF"/>
                </a:solidFill>
                <a:latin typeface="Inter Bold"/>
                <a:ea typeface="Inter Bold"/>
                <a:cs typeface="Inter Bold"/>
                <a:sym typeface="Inter Bold"/>
              </a:rPr>
              <a:t>Ikki tomonlama Linked List- </a:t>
            </a:r>
            <a:r>
              <a:rPr lang="en-US" sz="1833">
                <a:solidFill>
                  <a:srgbClr val="FFFFFF"/>
                </a:solidFill>
                <a:latin typeface="Inter"/>
                <a:ea typeface="Inter"/>
                <a:cs typeface="Inter"/>
                <a:sym typeface="Inter"/>
              </a:rPr>
              <a:t>Ro'yxat ichida ikkala yo'nalishda (boshlanishdan oxiriga yoki oxiridan boshlanishga) harakatlanish mumkin. Brauzer tarixlari: Oldinga va orqaga harakatlanishni qo'llab-quvvatlash uchun.</a:t>
            </a:r>
          </a:p>
          <a:p>
            <a:pPr algn="l">
              <a:lnSpc>
                <a:spcPts val="2427"/>
              </a:lnSpc>
            </a:pPr>
            <a:r>
              <a:rPr lang="en-US" sz="1733" b="true">
                <a:solidFill>
                  <a:srgbClr val="FFFFFF"/>
                </a:solidFill>
                <a:latin typeface="Inter Bold"/>
                <a:ea typeface="Inter Bold"/>
                <a:cs typeface="Inter Bold"/>
                <a:sym typeface="Inter Bold"/>
              </a:rPr>
              <a:t>Dumaloq Linked List - </a:t>
            </a:r>
            <a:r>
              <a:rPr lang="en-US" sz="1733">
                <a:solidFill>
                  <a:srgbClr val="FFFFFF"/>
                </a:solidFill>
                <a:latin typeface="Inter"/>
                <a:ea typeface="Inter"/>
                <a:cs typeface="Inter"/>
                <a:sym typeface="Inter"/>
              </a:rPr>
              <a:t>Struktura: So'nggi tugun nullga ko'rsatmaydi; u headga ko'rsatadi.</a:t>
            </a:r>
          </a:p>
          <a:p>
            <a:pPr algn="l">
              <a:lnSpc>
                <a:spcPts val="2427"/>
              </a:lnSpc>
              <a:spcBef>
                <a:spcPct val="0"/>
              </a:spcBef>
            </a:pPr>
            <a:r>
              <a:rPr lang="en-US" sz="1733">
                <a:solidFill>
                  <a:srgbClr val="FFFFFF"/>
                </a:solidFill>
                <a:latin typeface="Inter"/>
                <a:ea typeface="Inter"/>
                <a:cs typeface="Inter"/>
                <a:sym typeface="Inter"/>
              </a:rPr>
              <a:t>Doimiy tsikllar: Misol uchun, vaqtni simulyatsiya qilishda, muayyan vazifalar davriy bajariladigan holatlar (round-robin scheduling).</a:t>
            </a:r>
          </a:p>
        </p:txBody>
      </p:sp>
      <p:sp>
        <p:nvSpPr>
          <p:cNvPr name="TextBox 24" id="24"/>
          <p:cNvSpPr txBox="true"/>
          <p:nvPr/>
        </p:nvSpPr>
        <p:spPr>
          <a:xfrm rot="0">
            <a:off x="546548" y="7872205"/>
            <a:ext cx="9068422" cy="1943516"/>
          </a:xfrm>
          <a:prstGeom prst="rect">
            <a:avLst/>
          </a:prstGeom>
        </p:spPr>
        <p:txBody>
          <a:bodyPr anchor="t" rtlCol="false" tIns="0" lIns="0" bIns="0" rIns="0">
            <a:spAutoFit/>
          </a:bodyPr>
          <a:lstStyle/>
          <a:p>
            <a:pPr algn="l">
              <a:lnSpc>
                <a:spcPts val="3127"/>
              </a:lnSpc>
              <a:spcBef>
                <a:spcPct val="0"/>
              </a:spcBef>
            </a:pPr>
            <a:r>
              <a:rPr lang="en-US" b="true" sz="2233">
                <a:solidFill>
                  <a:srgbClr val="FFFFFF"/>
                </a:solidFill>
                <a:latin typeface="Inter Bold"/>
                <a:ea typeface="Inter Bold"/>
                <a:cs typeface="Inter Bold"/>
                <a:sym typeface="Inter Bold"/>
              </a:rPr>
              <a:t>Har bir linked list turi o'ziga xos vaziyatlarda ishlatiladi. Oddiy linked list oddiy navigatsiya va dinamik tuzilmalar uchun ishlatiladi. Ikki tomonlama linked list teskari harakatlanish va ma'lumotlarni o'rtadan boshqarishda qulay. Dumaloq linked list esa davriy yoki siklni talab qiladigan holatlarda juda foydali.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11</a:t>
              </a:r>
            </a:p>
          </p:txBody>
        </p:sp>
      </p:grpSp>
      <p:grpSp>
        <p:nvGrpSpPr>
          <p:cNvPr name="Group 12" id="12"/>
          <p:cNvGrpSpPr/>
          <p:nvPr/>
        </p:nvGrpSpPr>
        <p:grpSpPr>
          <a:xfrm rot="0">
            <a:off x="233436" y="5143500"/>
            <a:ext cx="8150985" cy="3231793"/>
            <a:chOff x="0" y="0"/>
            <a:chExt cx="10867981" cy="4309057"/>
          </a:xfrm>
        </p:grpSpPr>
        <p:grpSp>
          <p:nvGrpSpPr>
            <p:cNvPr name="Group 13" id="13"/>
            <p:cNvGrpSpPr/>
            <p:nvPr/>
          </p:nvGrpSpPr>
          <p:grpSpPr>
            <a:xfrm rot="0">
              <a:off x="0" y="0"/>
              <a:ext cx="10867981" cy="4309057"/>
              <a:chOff x="0" y="0"/>
              <a:chExt cx="2294781" cy="909860"/>
            </a:xfrm>
          </p:grpSpPr>
          <p:sp>
            <p:nvSpPr>
              <p:cNvPr name="Freeform 14" id="14"/>
              <p:cNvSpPr/>
              <p:nvPr/>
            </p:nvSpPr>
            <p:spPr>
              <a:xfrm flipH="false" flipV="false" rot="0">
                <a:off x="0" y="0"/>
                <a:ext cx="2294781" cy="909860"/>
              </a:xfrm>
              <a:custGeom>
                <a:avLst/>
                <a:gdLst/>
                <a:ahLst/>
                <a:cxnLst/>
                <a:rect r="r" b="b" t="t" l="l"/>
                <a:pathLst>
                  <a:path h="909860" w="2294781">
                    <a:moveTo>
                      <a:pt x="45316" y="0"/>
                    </a:moveTo>
                    <a:lnTo>
                      <a:pt x="2249465" y="0"/>
                    </a:lnTo>
                    <a:cubicBezTo>
                      <a:pt x="2261484" y="0"/>
                      <a:pt x="2273010" y="4774"/>
                      <a:pt x="2281509" y="13273"/>
                    </a:cubicBezTo>
                    <a:cubicBezTo>
                      <a:pt x="2290007" y="21771"/>
                      <a:pt x="2294781" y="33297"/>
                      <a:pt x="2294781" y="45316"/>
                    </a:cubicBezTo>
                    <a:lnTo>
                      <a:pt x="2294781" y="864544"/>
                    </a:lnTo>
                    <a:cubicBezTo>
                      <a:pt x="2294781" y="889572"/>
                      <a:pt x="2274493" y="909860"/>
                      <a:pt x="2249465" y="909860"/>
                    </a:cubicBezTo>
                    <a:lnTo>
                      <a:pt x="45316" y="909860"/>
                    </a:lnTo>
                    <a:cubicBezTo>
                      <a:pt x="20289" y="909860"/>
                      <a:pt x="0" y="889572"/>
                      <a:pt x="0" y="864544"/>
                    </a:cubicBezTo>
                    <a:lnTo>
                      <a:pt x="0" y="45316"/>
                    </a:lnTo>
                    <a:cubicBezTo>
                      <a:pt x="0" y="20289"/>
                      <a:pt x="20289" y="0"/>
                      <a:pt x="45316"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2294781" cy="947960"/>
              </a:xfrm>
              <a:prstGeom prst="rect">
                <a:avLst/>
              </a:prstGeom>
            </p:spPr>
            <p:txBody>
              <a:bodyPr anchor="ctr" rtlCol="false" tIns="50800" lIns="50800" bIns="50800" rIns="50800"/>
              <a:lstStyle/>
              <a:p>
                <a:pPr algn="ctr">
                  <a:lnSpc>
                    <a:spcPts val="3080"/>
                  </a:lnSpc>
                </a:pPr>
              </a:p>
            </p:txBody>
          </p:sp>
        </p:grpSp>
        <p:grpSp>
          <p:nvGrpSpPr>
            <p:cNvPr name="Group 16" id="16"/>
            <p:cNvGrpSpPr/>
            <p:nvPr/>
          </p:nvGrpSpPr>
          <p:grpSpPr>
            <a:xfrm rot="0">
              <a:off x="118805" y="170030"/>
              <a:ext cx="10630371" cy="3968998"/>
              <a:chOff x="0" y="0"/>
              <a:chExt cx="873100" cy="325984"/>
            </a:xfrm>
          </p:grpSpPr>
          <p:sp>
            <p:nvSpPr>
              <p:cNvPr name="Freeform 17" id="17"/>
              <p:cNvSpPr/>
              <p:nvPr/>
            </p:nvSpPr>
            <p:spPr>
              <a:xfrm flipH="false" flipV="false" rot="0">
                <a:off x="0" y="0"/>
                <a:ext cx="873100" cy="325984"/>
              </a:xfrm>
              <a:custGeom>
                <a:avLst/>
                <a:gdLst/>
                <a:ahLst/>
                <a:cxnLst/>
                <a:rect r="r" b="b" t="t" l="l"/>
                <a:pathLst>
                  <a:path h="325984" w="873100">
                    <a:moveTo>
                      <a:pt x="46329" y="0"/>
                    </a:moveTo>
                    <a:lnTo>
                      <a:pt x="826771" y="0"/>
                    </a:lnTo>
                    <a:cubicBezTo>
                      <a:pt x="839058" y="0"/>
                      <a:pt x="850842" y="4881"/>
                      <a:pt x="859530" y="13569"/>
                    </a:cubicBezTo>
                    <a:cubicBezTo>
                      <a:pt x="868218" y="22258"/>
                      <a:pt x="873100" y="34042"/>
                      <a:pt x="873100" y="46329"/>
                    </a:cubicBezTo>
                    <a:lnTo>
                      <a:pt x="873100" y="279655"/>
                    </a:lnTo>
                    <a:cubicBezTo>
                      <a:pt x="873100" y="291942"/>
                      <a:pt x="868218" y="303726"/>
                      <a:pt x="859530" y="312415"/>
                    </a:cubicBezTo>
                    <a:cubicBezTo>
                      <a:pt x="850842" y="321103"/>
                      <a:pt x="839058" y="325984"/>
                      <a:pt x="826771" y="325984"/>
                    </a:cubicBezTo>
                    <a:lnTo>
                      <a:pt x="46329" y="325984"/>
                    </a:lnTo>
                    <a:cubicBezTo>
                      <a:pt x="34042" y="325984"/>
                      <a:pt x="22258" y="321103"/>
                      <a:pt x="13569" y="312415"/>
                    </a:cubicBezTo>
                    <a:cubicBezTo>
                      <a:pt x="4881" y="303726"/>
                      <a:pt x="0" y="291942"/>
                      <a:pt x="0" y="279655"/>
                    </a:cubicBezTo>
                    <a:lnTo>
                      <a:pt x="0" y="46329"/>
                    </a:lnTo>
                    <a:cubicBezTo>
                      <a:pt x="0" y="34042"/>
                      <a:pt x="4881" y="22258"/>
                      <a:pt x="13569" y="13569"/>
                    </a:cubicBezTo>
                    <a:cubicBezTo>
                      <a:pt x="22258" y="4881"/>
                      <a:pt x="34042" y="0"/>
                      <a:pt x="46329" y="0"/>
                    </a:cubicBezTo>
                    <a:close/>
                  </a:path>
                </a:pathLst>
              </a:custGeom>
              <a:blipFill>
                <a:blip r:embed="rId2"/>
                <a:stretch>
                  <a:fillRect l="-1901" t="0" r="-1901" b="0"/>
                </a:stretch>
              </a:blipFill>
            </p:spPr>
          </p:sp>
        </p:grpSp>
      </p:grpSp>
      <p:sp>
        <p:nvSpPr>
          <p:cNvPr name="Freeform 18" id="18"/>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grpSp>
        <p:nvGrpSpPr>
          <p:cNvPr name="Group 19" id="19"/>
          <p:cNvGrpSpPr/>
          <p:nvPr/>
        </p:nvGrpSpPr>
        <p:grpSpPr>
          <a:xfrm rot="0">
            <a:off x="9108315" y="5143500"/>
            <a:ext cx="6272116" cy="3231793"/>
            <a:chOff x="0" y="0"/>
            <a:chExt cx="8362822" cy="4309057"/>
          </a:xfrm>
        </p:grpSpPr>
        <p:grpSp>
          <p:nvGrpSpPr>
            <p:cNvPr name="Group 20" id="20"/>
            <p:cNvGrpSpPr/>
            <p:nvPr/>
          </p:nvGrpSpPr>
          <p:grpSpPr>
            <a:xfrm rot="0">
              <a:off x="0" y="0"/>
              <a:ext cx="8362822" cy="4309057"/>
              <a:chOff x="0" y="0"/>
              <a:chExt cx="1765815" cy="909860"/>
            </a:xfrm>
          </p:grpSpPr>
          <p:sp>
            <p:nvSpPr>
              <p:cNvPr name="Freeform 21" id="21"/>
              <p:cNvSpPr/>
              <p:nvPr/>
            </p:nvSpPr>
            <p:spPr>
              <a:xfrm flipH="false" flipV="false" rot="0">
                <a:off x="0" y="0"/>
                <a:ext cx="1765815" cy="909860"/>
              </a:xfrm>
              <a:custGeom>
                <a:avLst/>
                <a:gdLst/>
                <a:ahLst/>
                <a:cxnLst/>
                <a:rect r="r" b="b" t="t" l="l"/>
                <a:pathLst>
                  <a:path h="909860" w="1765815">
                    <a:moveTo>
                      <a:pt x="58891" y="0"/>
                    </a:moveTo>
                    <a:lnTo>
                      <a:pt x="1706925" y="0"/>
                    </a:lnTo>
                    <a:cubicBezTo>
                      <a:pt x="1722544" y="0"/>
                      <a:pt x="1737523" y="6205"/>
                      <a:pt x="1748567" y="17249"/>
                    </a:cubicBezTo>
                    <a:cubicBezTo>
                      <a:pt x="1759611" y="28293"/>
                      <a:pt x="1765815" y="43272"/>
                      <a:pt x="1765815" y="58891"/>
                    </a:cubicBezTo>
                    <a:lnTo>
                      <a:pt x="1765815" y="850970"/>
                    </a:lnTo>
                    <a:cubicBezTo>
                      <a:pt x="1765815" y="866588"/>
                      <a:pt x="1759611" y="881568"/>
                      <a:pt x="1748567" y="892612"/>
                    </a:cubicBezTo>
                    <a:cubicBezTo>
                      <a:pt x="1737523" y="903656"/>
                      <a:pt x="1722544" y="909860"/>
                      <a:pt x="1706925" y="909860"/>
                    </a:cubicBezTo>
                    <a:lnTo>
                      <a:pt x="58891" y="909860"/>
                    </a:lnTo>
                    <a:cubicBezTo>
                      <a:pt x="26366" y="909860"/>
                      <a:pt x="0" y="883494"/>
                      <a:pt x="0" y="850970"/>
                    </a:cubicBezTo>
                    <a:lnTo>
                      <a:pt x="0" y="58891"/>
                    </a:lnTo>
                    <a:cubicBezTo>
                      <a:pt x="0" y="43272"/>
                      <a:pt x="6205" y="28293"/>
                      <a:pt x="17249" y="17249"/>
                    </a:cubicBezTo>
                    <a:cubicBezTo>
                      <a:pt x="28293" y="6205"/>
                      <a:pt x="43272" y="0"/>
                      <a:pt x="58891" y="0"/>
                    </a:cubicBezTo>
                    <a:close/>
                  </a:path>
                </a:pathLst>
              </a:custGeom>
              <a:solidFill>
                <a:srgbClr val="000000">
                  <a:alpha val="0"/>
                </a:srgbClr>
              </a:solidFill>
              <a:ln w="38100" cap="rnd">
                <a:solidFill>
                  <a:srgbClr val="FFFFFF"/>
                </a:solidFill>
                <a:prstDash val="solid"/>
                <a:round/>
              </a:ln>
            </p:spPr>
          </p:sp>
          <p:sp>
            <p:nvSpPr>
              <p:cNvPr name="TextBox 22" id="22"/>
              <p:cNvSpPr txBox="true"/>
              <p:nvPr/>
            </p:nvSpPr>
            <p:spPr>
              <a:xfrm>
                <a:off x="0" y="-38100"/>
                <a:ext cx="1765815" cy="947960"/>
              </a:xfrm>
              <a:prstGeom prst="rect">
                <a:avLst/>
              </a:prstGeom>
            </p:spPr>
            <p:txBody>
              <a:bodyPr anchor="ctr" rtlCol="false" tIns="50800" lIns="50800" bIns="50800" rIns="50800"/>
              <a:lstStyle/>
              <a:p>
                <a:pPr algn="ctr">
                  <a:lnSpc>
                    <a:spcPts val="3080"/>
                  </a:lnSpc>
                </a:pPr>
              </a:p>
            </p:txBody>
          </p:sp>
        </p:grpSp>
        <p:grpSp>
          <p:nvGrpSpPr>
            <p:cNvPr name="Group 23" id="23"/>
            <p:cNvGrpSpPr/>
            <p:nvPr/>
          </p:nvGrpSpPr>
          <p:grpSpPr>
            <a:xfrm rot="0">
              <a:off x="91419" y="170030"/>
              <a:ext cx="8179983" cy="3968998"/>
              <a:chOff x="0" y="0"/>
              <a:chExt cx="671843" cy="325984"/>
            </a:xfrm>
          </p:grpSpPr>
          <p:sp>
            <p:nvSpPr>
              <p:cNvPr name="Freeform 24" id="24"/>
              <p:cNvSpPr/>
              <p:nvPr/>
            </p:nvSpPr>
            <p:spPr>
              <a:xfrm flipH="false" flipV="false" rot="0">
                <a:off x="0" y="0"/>
                <a:ext cx="671843" cy="325984"/>
              </a:xfrm>
              <a:custGeom>
                <a:avLst/>
                <a:gdLst/>
                <a:ahLst/>
                <a:cxnLst/>
                <a:rect r="r" b="b" t="t" l="l"/>
                <a:pathLst>
                  <a:path h="325984" w="671843">
                    <a:moveTo>
                      <a:pt x="60207" y="0"/>
                    </a:moveTo>
                    <a:lnTo>
                      <a:pt x="611636" y="0"/>
                    </a:lnTo>
                    <a:cubicBezTo>
                      <a:pt x="644887" y="0"/>
                      <a:pt x="671843" y="26956"/>
                      <a:pt x="671843" y="60207"/>
                    </a:cubicBezTo>
                    <a:lnTo>
                      <a:pt x="671843" y="265777"/>
                    </a:lnTo>
                    <a:cubicBezTo>
                      <a:pt x="671843" y="281745"/>
                      <a:pt x="665500" y="297059"/>
                      <a:pt x="654209" y="308350"/>
                    </a:cubicBezTo>
                    <a:cubicBezTo>
                      <a:pt x="642918" y="319641"/>
                      <a:pt x="627604" y="325984"/>
                      <a:pt x="611636" y="325984"/>
                    </a:cubicBezTo>
                    <a:lnTo>
                      <a:pt x="60207" y="325984"/>
                    </a:lnTo>
                    <a:cubicBezTo>
                      <a:pt x="26956" y="325984"/>
                      <a:pt x="0" y="299028"/>
                      <a:pt x="0" y="265777"/>
                    </a:cubicBezTo>
                    <a:lnTo>
                      <a:pt x="0" y="60207"/>
                    </a:lnTo>
                    <a:cubicBezTo>
                      <a:pt x="0" y="26956"/>
                      <a:pt x="26956" y="0"/>
                      <a:pt x="60207" y="0"/>
                    </a:cubicBezTo>
                    <a:close/>
                  </a:path>
                </a:pathLst>
              </a:custGeom>
              <a:blipFill>
                <a:blip r:embed="rId4"/>
                <a:stretch>
                  <a:fillRect l="-411" t="0" r="-411" b="0"/>
                </a:stretch>
              </a:blipFill>
            </p:spPr>
          </p:sp>
        </p:grpSp>
      </p:grpSp>
      <p:sp>
        <p:nvSpPr>
          <p:cNvPr name="TextBox 25" id="25"/>
          <p:cNvSpPr txBox="true"/>
          <p:nvPr/>
        </p:nvSpPr>
        <p:spPr>
          <a:xfrm rot="0">
            <a:off x="1048202" y="2241340"/>
            <a:ext cx="733621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LINKED LIST USTIDA AMALAR</a:t>
            </a:r>
          </a:p>
        </p:txBody>
      </p:sp>
      <p:sp>
        <p:nvSpPr>
          <p:cNvPr name="TextBox 26" id="26"/>
          <p:cNvSpPr txBox="true"/>
          <p:nvPr/>
        </p:nvSpPr>
        <p:spPr>
          <a:xfrm rot="0">
            <a:off x="10393548" y="2546226"/>
            <a:ext cx="7138499" cy="30670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Linked listda elementlar bilan ishlash ancha oson.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300194"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8204566" y="8573596"/>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12</a:t>
              </a:r>
            </a:p>
          </p:txBody>
        </p:sp>
      </p:grpSp>
      <p:sp>
        <p:nvSpPr>
          <p:cNvPr name="TextBox 12" id="12"/>
          <p:cNvSpPr txBox="true"/>
          <p:nvPr/>
        </p:nvSpPr>
        <p:spPr>
          <a:xfrm rot="0">
            <a:off x="4125138" y="2434276"/>
            <a:ext cx="11325571" cy="1585767"/>
          </a:xfrm>
          <a:prstGeom prst="rect">
            <a:avLst/>
          </a:prstGeom>
        </p:spPr>
        <p:txBody>
          <a:bodyPr anchor="t" rtlCol="false" tIns="0" lIns="0" bIns="0" rIns="0">
            <a:spAutoFit/>
          </a:bodyPr>
          <a:lstStyle/>
          <a:p>
            <a:pPr algn="ctr">
              <a:lnSpc>
                <a:spcPts val="6174"/>
              </a:lnSpc>
            </a:pPr>
            <a:r>
              <a:rPr lang="en-US" b="true" sz="5613">
                <a:solidFill>
                  <a:srgbClr val="FFFFFF"/>
                </a:solidFill>
                <a:latin typeface="Inter Semi-Bold"/>
                <a:ea typeface="Inter Semi-Bold"/>
                <a:cs typeface="Inter Semi-Bold"/>
                <a:sym typeface="Inter Semi-Bold"/>
              </a:rPr>
              <a:t>QO’SHIMCHA O’RGANISH UCHUN MANBALAR</a:t>
            </a:r>
          </a:p>
        </p:txBody>
      </p:sp>
      <p:sp>
        <p:nvSpPr>
          <p:cNvPr name="TextBox 13" id="13"/>
          <p:cNvSpPr txBox="true"/>
          <p:nvPr/>
        </p:nvSpPr>
        <p:spPr>
          <a:xfrm rot="0">
            <a:off x="4853252" y="4991968"/>
            <a:ext cx="9342962" cy="2821305"/>
          </a:xfrm>
          <a:prstGeom prst="rect">
            <a:avLst/>
          </a:prstGeom>
        </p:spPr>
        <p:txBody>
          <a:bodyPr anchor="t" rtlCol="false" tIns="0" lIns="0" bIns="0" rIns="0">
            <a:spAutoFit/>
          </a:bodyPr>
          <a:lstStyle/>
          <a:p>
            <a:pPr algn="ctr">
              <a:lnSpc>
                <a:spcPts val="2520"/>
              </a:lnSpc>
            </a:pPr>
            <a:r>
              <a:rPr lang="en-US" b="true" sz="1800" u="sng">
                <a:solidFill>
                  <a:srgbClr val="FFFFFF"/>
                </a:solidFill>
                <a:latin typeface="Inter Bold"/>
                <a:ea typeface="Inter Bold"/>
                <a:cs typeface="Inter Bold"/>
                <a:sym typeface="Inter Bold"/>
              </a:rPr>
              <a:t>Dars bo’yicha</a:t>
            </a:r>
          </a:p>
          <a:p>
            <a:pPr algn="ctr">
              <a:lnSpc>
                <a:spcPts val="2520"/>
              </a:lnSpc>
            </a:pPr>
            <a:r>
              <a:rPr lang="en-US" b="true" sz="1800" u="sng">
                <a:solidFill>
                  <a:srgbClr val="FFFFFF"/>
                </a:solidFill>
                <a:latin typeface="Inter Bold"/>
                <a:ea typeface="Inter Bold"/>
                <a:cs typeface="Inter Bold"/>
                <a:sym typeface="Inter Bold"/>
              </a:rPr>
              <a:t>video</a:t>
            </a:r>
          </a:p>
          <a:p>
            <a:pPr algn="ctr" marL="388620" indent="-194310" lvl="1">
              <a:lnSpc>
                <a:spcPts val="2520"/>
              </a:lnSpc>
              <a:buAutoNum type="arabicPeriod" startAt="1"/>
            </a:pPr>
            <a:r>
              <a:rPr lang="en-US" b="true" sz="1800" u="sng">
                <a:solidFill>
                  <a:srgbClr val="FFFFFF"/>
                </a:solidFill>
                <a:latin typeface="Inter Bold"/>
                <a:ea typeface="Inter Bold"/>
                <a:cs typeface="Inter Bold"/>
                <a:sym typeface="Inter Bold"/>
                <a:hlinkClick r:id="rId2" tooltip="https://youtu.be/VzXY_aWSDpg?si=4-RvR-ceITKn2Flv"/>
              </a:rPr>
              <a:t>Ma'lumot tuzilmalari (Data Structures) - Bog'langan ro'yhat (Linked List)</a:t>
            </a:r>
          </a:p>
          <a:p>
            <a:pPr algn="ctr" marL="388620" indent="-194310" lvl="1">
              <a:lnSpc>
                <a:spcPts val="2520"/>
              </a:lnSpc>
              <a:buAutoNum type="arabicPeriod" startAt="1"/>
            </a:pPr>
            <a:r>
              <a:rPr lang="en-US" b="true" sz="1800" u="sng">
                <a:solidFill>
                  <a:srgbClr val="FFFFFF"/>
                </a:solidFill>
                <a:latin typeface="Inter Bold"/>
                <a:ea typeface="Inter Bold"/>
                <a:cs typeface="Inter Bold"/>
                <a:sym typeface="Inter Bold"/>
                <a:hlinkClick r:id="rId3" tooltip="https://youtu.be/qP0weoTLN9E?si=CG2LzY0BRbpRZpQR"/>
              </a:rPr>
              <a:t>ALGORITMLAR | ARRAY</a:t>
            </a:r>
          </a:p>
          <a:p>
            <a:pPr algn="ctr" marL="388620" indent="-194310" lvl="1">
              <a:lnSpc>
                <a:spcPts val="2520"/>
              </a:lnSpc>
              <a:buAutoNum type="arabicPeriod" startAt="1"/>
            </a:pPr>
            <a:r>
              <a:rPr lang="en-US" sz="1800" u="sng">
                <a:solidFill>
                  <a:srgbClr val="FFFFFF"/>
                </a:solidFill>
                <a:latin typeface="Inter"/>
                <a:ea typeface="Inter"/>
                <a:cs typeface="Inter"/>
                <a:sym typeface="Inter"/>
                <a:hlinkClick r:id="rId4" tooltip="https://youtu.be/WqrbIUggEXQ?si=AZQlspfQqxfUwKx4"/>
              </a:rPr>
              <a:t>Algoritmlar va Ma'lumot Tuzilmalari (To'liq Kurs)</a:t>
            </a:r>
          </a:p>
          <a:p>
            <a:pPr algn="ctr">
              <a:lnSpc>
                <a:spcPts val="2520"/>
              </a:lnSpc>
            </a:pPr>
          </a:p>
          <a:p>
            <a:pPr algn="ctr">
              <a:lnSpc>
                <a:spcPts val="2520"/>
              </a:lnSpc>
            </a:pPr>
            <a:r>
              <a:rPr lang="en-US" sz="1800">
                <a:solidFill>
                  <a:srgbClr val="FFFFFF"/>
                </a:solidFill>
                <a:latin typeface="Inter"/>
                <a:ea typeface="Inter"/>
                <a:cs typeface="Inter"/>
                <a:sym typeface="Inter"/>
              </a:rPr>
              <a:t>kitoblar</a:t>
            </a:r>
          </a:p>
          <a:p>
            <a:pPr algn="ctr" marL="388620" indent="-194310" lvl="1">
              <a:lnSpc>
                <a:spcPts val="2520"/>
              </a:lnSpc>
              <a:buAutoNum type="arabicPeriod" startAt="1"/>
            </a:pPr>
            <a:r>
              <a:rPr lang="en-US" sz="1800" u="sng">
                <a:solidFill>
                  <a:srgbClr val="FFFFFF"/>
                </a:solidFill>
                <a:latin typeface="Inter"/>
                <a:ea typeface="Inter"/>
                <a:cs typeface="Inter"/>
                <a:sym typeface="Inter"/>
                <a:hlinkClick r:id="rId5" tooltip="https://edu.anarcho-copy.org/Algorithm/grokking-algorithms-illustrated-programmers-curious.pdf"/>
              </a:rPr>
              <a:t>Aditya Bhargava Grokking Algorithms An_Illustrated Guide for Programmers</a:t>
            </a:r>
          </a:p>
          <a:p>
            <a:pPr algn="ctr">
              <a:lnSpc>
                <a:spcPts val="2520"/>
              </a:lnSpc>
              <a:spcBef>
                <a:spcPct val="0"/>
              </a:spcBef>
            </a:pPr>
          </a:p>
        </p:txBody>
      </p:sp>
      <p:sp>
        <p:nvSpPr>
          <p:cNvPr name="Freeform 14" id="14"/>
          <p:cNvSpPr/>
          <p:nvPr/>
        </p:nvSpPr>
        <p:spPr>
          <a:xfrm flipH="true" flipV="false" rot="0">
            <a:off x="-2262704" y="673599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sp>
        <p:nvSpPr>
          <p:cNvPr name="Freeform 15" id="15"/>
          <p:cNvSpPr/>
          <p:nvPr/>
        </p:nvSpPr>
        <p:spPr>
          <a:xfrm flipH="true" flipV="false" rot="0">
            <a:off x="13699562" y="-467859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grpSp>
        <p:nvGrpSpPr>
          <p:cNvPr name="Group 16" id="16"/>
          <p:cNvGrpSpPr/>
          <p:nvPr/>
        </p:nvGrpSpPr>
        <p:grpSpPr>
          <a:xfrm rot="0">
            <a:off x="14983121" y="8615455"/>
            <a:ext cx="2276179" cy="600986"/>
            <a:chOff x="0" y="0"/>
            <a:chExt cx="3034906" cy="801314"/>
          </a:xfrm>
        </p:grpSpPr>
        <p:sp>
          <p:nvSpPr>
            <p:cNvPr name="Freeform 17" id="17"/>
            <p:cNvSpPr/>
            <p:nvPr/>
          </p:nvSpPr>
          <p:spPr>
            <a:xfrm flipH="false" flipV="false" rot="0">
              <a:off x="0"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116796"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233592"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0" id="20"/>
          <p:cNvGrpSpPr/>
          <p:nvPr/>
        </p:nvGrpSpPr>
        <p:grpSpPr>
          <a:xfrm rot="0">
            <a:off x="1028700" y="1070559"/>
            <a:ext cx="2276179" cy="600986"/>
            <a:chOff x="0" y="0"/>
            <a:chExt cx="3034906" cy="801314"/>
          </a:xfrm>
        </p:grpSpPr>
        <p:sp>
          <p:nvSpPr>
            <p:cNvPr name="Freeform 21" id="21"/>
            <p:cNvSpPr/>
            <p:nvPr/>
          </p:nvSpPr>
          <p:spPr>
            <a:xfrm flipH="false" flipV="false" rot="0">
              <a:off x="0"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116796"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233592"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21388" y="1028700"/>
            <a:ext cx="3687612" cy="1104370"/>
            <a:chOff x="0" y="0"/>
            <a:chExt cx="971223" cy="290863"/>
          </a:xfrm>
        </p:grpSpPr>
        <p:sp>
          <p:nvSpPr>
            <p:cNvPr name="Freeform 3" id="3"/>
            <p:cNvSpPr/>
            <p:nvPr/>
          </p:nvSpPr>
          <p:spPr>
            <a:xfrm flipH="false" flipV="false" rot="0">
              <a:off x="0" y="0"/>
              <a:ext cx="971223" cy="290863"/>
            </a:xfrm>
            <a:custGeom>
              <a:avLst/>
              <a:gdLst/>
              <a:ahLst/>
              <a:cxnLst/>
              <a:rect r="r" b="b" t="t" l="l"/>
              <a:pathLst>
                <a:path h="290863" w="971223">
                  <a:moveTo>
                    <a:pt x="107071" y="0"/>
                  </a:moveTo>
                  <a:lnTo>
                    <a:pt x="864151" y="0"/>
                  </a:lnTo>
                  <a:cubicBezTo>
                    <a:pt x="923285" y="0"/>
                    <a:pt x="971223" y="47938"/>
                    <a:pt x="971223" y="107071"/>
                  </a:cubicBezTo>
                  <a:lnTo>
                    <a:pt x="971223" y="183792"/>
                  </a:lnTo>
                  <a:cubicBezTo>
                    <a:pt x="971223" y="212189"/>
                    <a:pt x="959942" y="239423"/>
                    <a:pt x="939862" y="259502"/>
                  </a:cubicBezTo>
                  <a:cubicBezTo>
                    <a:pt x="919783" y="279582"/>
                    <a:pt x="892548" y="290863"/>
                    <a:pt x="864151" y="290863"/>
                  </a:cubicBezTo>
                  <a:lnTo>
                    <a:pt x="107071" y="290863"/>
                  </a:lnTo>
                  <a:cubicBezTo>
                    <a:pt x="47938" y="290863"/>
                    <a:pt x="0" y="242925"/>
                    <a:pt x="0" y="183792"/>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971223" cy="3289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80431" y="1028700"/>
            <a:ext cx="1878869" cy="684704"/>
            <a:chOff x="0" y="0"/>
            <a:chExt cx="494846" cy="180334"/>
          </a:xfrm>
        </p:grpSpPr>
        <p:sp>
          <p:nvSpPr>
            <p:cNvPr name="Freeform 6" id="6"/>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7" id="7"/>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615139" y="8625093"/>
            <a:ext cx="5644161" cy="633207"/>
            <a:chOff x="0" y="0"/>
            <a:chExt cx="7525549" cy="844276"/>
          </a:xfrm>
        </p:grpSpPr>
        <p:sp>
          <p:nvSpPr>
            <p:cNvPr name="AutoShape 9" id="9"/>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p>
          </p:txBody>
        </p:sp>
        <p:sp>
          <p:nvSpPr>
            <p:cNvPr name="Freeform 11" id="11"/>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1361219" y="1165630"/>
            <a:ext cx="3207950" cy="763270"/>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sp>
        <p:nvSpPr>
          <p:cNvPr name="TextBox 13" id="13"/>
          <p:cNvSpPr txBox="true"/>
          <p:nvPr/>
        </p:nvSpPr>
        <p:spPr>
          <a:xfrm rot="0">
            <a:off x="15429030" y="1165630"/>
            <a:ext cx="1781671"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13</a:t>
            </a:r>
          </a:p>
        </p:txBody>
      </p:sp>
      <p:sp>
        <p:nvSpPr>
          <p:cNvPr name="TextBox 14" id="14"/>
          <p:cNvSpPr txBox="true"/>
          <p:nvPr/>
        </p:nvSpPr>
        <p:spPr>
          <a:xfrm rot="0">
            <a:off x="620359" y="2857796"/>
            <a:ext cx="9178259" cy="3482204"/>
          </a:xfrm>
          <a:prstGeom prst="rect">
            <a:avLst/>
          </a:prstGeom>
        </p:spPr>
        <p:txBody>
          <a:bodyPr anchor="t" rtlCol="false" tIns="0" lIns="0" bIns="0" rIns="0">
            <a:spAutoFit/>
          </a:bodyPr>
          <a:lstStyle/>
          <a:p>
            <a:pPr algn="l">
              <a:lnSpc>
                <a:spcPts val="9099"/>
              </a:lnSpc>
            </a:pPr>
            <a:r>
              <a:rPr lang="en-US" b="true" sz="8272">
                <a:solidFill>
                  <a:srgbClr val="FFFFFF"/>
                </a:solidFill>
                <a:latin typeface="Inter Semi-Bold"/>
                <a:ea typeface="Inter Semi-Bold"/>
                <a:cs typeface="Inter Semi-Bold"/>
                <a:sym typeface="Inter Semi-Bold"/>
              </a:rPr>
              <a:t>ETIBORINGIZ UCHUN TASHAKKUR</a:t>
            </a:r>
          </a:p>
        </p:txBody>
      </p:sp>
      <p:sp>
        <p:nvSpPr>
          <p:cNvPr name="TextBox 15" id="15"/>
          <p:cNvSpPr txBox="true"/>
          <p:nvPr/>
        </p:nvSpPr>
        <p:spPr>
          <a:xfrm rot="0">
            <a:off x="620359" y="8006342"/>
            <a:ext cx="6963628" cy="93535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Hayot aslida sodda. Faqat biz uni murakkablashtirishga urinamiz.</a:t>
            </a:r>
          </a:p>
          <a:p>
            <a:pPr algn="l">
              <a:lnSpc>
                <a:spcPts val="2520"/>
              </a:lnSpc>
              <a:spcBef>
                <a:spcPct val="0"/>
              </a:spcBef>
            </a:pPr>
          </a:p>
        </p:txBody>
      </p:sp>
      <p:grpSp>
        <p:nvGrpSpPr>
          <p:cNvPr name="Group 16" id="16"/>
          <p:cNvGrpSpPr/>
          <p:nvPr/>
        </p:nvGrpSpPr>
        <p:grpSpPr>
          <a:xfrm rot="0">
            <a:off x="11615139" y="7796800"/>
            <a:ext cx="5644161" cy="633207"/>
            <a:chOff x="0" y="0"/>
            <a:chExt cx="7525549" cy="844276"/>
          </a:xfrm>
        </p:grpSpPr>
        <p:sp>
          <p:nvSpPr>
            <p:cNvPr name="AutoShape 17" id="17"/>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18" id="18"/>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p>
          </p:txBody>
        </p:sp>
        <p:sp>
          <p:nvSpPr>
            <p:cNvPr name="Freeform 19" id="19"/>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11615139" y="6973093"/>
            <a:ext cx="5644161" cy="633207"/>
            <a:chOff x="0" y="0"/>
            <a:chExt cx="7525549" cy="844276"/>
          </a:xfrm>
        </p:grpSpPr>
        <p:sp>
          <p:nvSpPr>
            <p:cNvPr name="AutoShape 21" id="21"/>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22" id="22"/>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r>
                <a:rPr lang="en-US" b="true" sz="2199">
                  <a:solidFill>
                    <a:srgbClr val="FFFFFF"/>
                  </a:solidFill>
                  <a:latin typeface="Inter Medium"/>
                  <a:ea typeface="Inter Medium"/>
                  <a:cs typeface="Inter Medium"/>
                  <a:sym typeface="Inter Medium"/>
                </a:rPr>
                <a:t>HTTPS://T.ME/ZIKRILLO001</a:t>
              </a:r>
            </a:p>
          </p:txBody>
        </p:sp>
        <p:sp>
          <p:nvSpPr>
            <p:cNvPr name="Freeform 23" id="23"/>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11615139" y="6140214"/>
            <a:ext cx="5644161" cy="633207"/>
            <a:chOff x="0" y="0"/>
            <a:chExt cx="7525549" cy="844276"/>
          </a:xfrm>
        </p:grpSpPr>
        <p:sp>
          <p:nvSpPr>
            <p:cNvPr name="AutoShape 25" id="25"/>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26" id="26"/>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r>
                <a:rPr lang="en-US" b="true" sz="2199">
                  <a:solidFill>
                    <a:srgbClr val="FFFFFF"/>
                  </a:solidFill>
                  <a:latin typeface="Inter Medium"/>
                  <a:ea typeface="Inter Medium"/>
                  <a:cs typeface="Inter Medium"/>
                  <a:sym typeface="Inter Medium"/>
                </a:rPr>
                <a:t>+998977173307</a:t>
              </a:r>
            </a:p>
          </p:txBody>
        </p:sp>
        <p:sp>
          <p:nvSpPr>
            <p:cNvPr name="Freeform 27" id="27"/>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8" id="28"/>
          <p:cNvSpPr/>
          <p:nvPr/>
        </p:nvSpPr>
        <p:spPr>
          <a:xfrm flipH="true" flipV="false" rot="0">
            <a:off x="8189568" y="-345432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68879" y="427102"/>
            <a:ext cx="7168653" cy="4261520"/>
            <a:chOff x="0" y="0"/>
            <a:chExt cx="1888040" cy="1122376"/>
          </a:xfrm>
        </p:grpSpPr>
        <p:sp>
          <p:nvSpPr>
            <p:cNvPr name="Freeform 3" id="3"/>
            <p:cNvSpPr/>
            <p:nvPr/>
          </p:nvSpPr>
          <p:spPr>
            <a:xfrm flipH="false" flipV="false" rot="0">
              <a:off x="0" y="0"/>
              <a:ext cx="1888040" cy="1122376"/>
            </a:xfrm>
            <a:custGeom>
              <a:avLst/>
              <a:gdLst/>
              <a:ahLst/>
              <a:cxnLst/>
              <a:rect r="r" b="b" t="t" l="l"/>
              <a:pathLst>
                <a:path h="1122376" w="1888040">
                  <a:moveTo>
                    <a:pt x="55078" y="0"/>
                  </a:moveTo>
                  <a:lnTo>
                    <a:pt x="1832962" y="0"/>
                  </a:lnTo>
                  <a:cubicBezTo>
                    <a:pt x="1847570" y="0"/>
                    <a:pt x="1861579" y="5803"/>
                    <a:pt x="1871908" y="16132"/>
                  </a:cubicBezTo>
                  <a:cubicBezTo>
                    <a:pt x="1882237" y="26461"/>
                    <a:pt x="1888040" y="40471"/>
                    <a:pt x="1888040" y="55078"/>
                  </a:cubicBezTo>
                  <a:lnTo>
                    <a:pt x="1888040" y="1067297"/>
                  </a:lnTo>
                  <a:cubicBezTo>
                    <a:pt x="1888040" y="1097716"/>
                    <a:pt x="1863381" y="1122376"/>
                    <a:pt x="1832962" y="1122376"/>
                  </a:cubicBezTo>
                  <a:lnTo>
                    <a:pt x="55078" y="1122376"/>
                  </a:lnTo>
                  <a:cubicBezTo>
                    <a:pt x="24659" y="1122376"/>
                    <a:pt x="0" y="1097716"/>
                    <a:pt x="0" y="1067297"/>
                  </a:cubicBezTo>
                  <a:lnTo>
                    <a:pt x="0" y="55078"/>
                  </a:lnTo>
                  <a:cubicBezTo>
                    <a:pt x="0" y="24659"/>
                    <a:pt x="24659" y="0"/>
                    <a:pt x="55078"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1888040" cy="1160476"/>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0506347" y="567064"/>
            <a:ext cx="6904134" cy="3965689"/>
            <a:chOff x="0" y="0"/>
            <a:chExt cx="862469" cy="495397"/>
          </a:xfrm>
        </p:grpSpPr>
        <p:sp>
          <p:nvSpPr>
            <p:cNvPr name="Freeform 6" id="6"/>
            <p:cNvSpPr/>
            <p:nvPr/>
          </p:nvSpPr>
          <p:spPr>
            <a:xfrm flipH="false" flipV="false" rot="0">
              <a:off x="0" y="0"/>
              <a:ext cx="862469" cy="495397"/>
            </a:xfrm>
            <a:custGeom>
              <a:avLst/>
              <a:gdLst/>
              <a:ahLst/>
              <a:cxnLst/>
              <a:rect r="r" b="b" t="t" l="l"/>
              <a:pathLst>
                <a:path h="495397" w="862469">
                  <a:moveTo>
                    <a:pt x="57189" y="0"/>
                  </a:moveTo>
                  <a:lnTo>
                    <a:pt x="805280" y="0"/>
                  </a:lnTo>
                  <a:cubicBezTo>
                    <a:pt x="820448" y="0"/>
                    <a:pt x="834994" y="6025"/>
                    <a:pt x="845719" y="16750"/>
                  </a:cubicBezTo>
                  <a:cubicBezTo>
                    <a:pt x="856444" y="27475"/>
                    <a:pt x="862469" y="42021"/>
                    <a:pt x="862469" y="57189"/>
                  </a:cubicBezTo>
                  <a:lnTo>
                    <a:pt x="862469" y="438208"/>
                  </a:lnTo>
                  <a:cubicBezTo>
                    <a:pt x="862469" y="453375"/>
                    <a:pt x="856444" y="467921"/>
                    <a:pt x="845719" y="478646"/>
                  </a:cubicBezTo>
                  <a:cubicBezTo>
                    <a:pt x="834994" y="489371"/>
                    <a:pt x="820448" y="495397"/>
                    <a:pt x="805280" y="495397"/>
                  </a:cubicBezTo>
                  <a:lnTo>
                    <a:pt x="57189" y="495397"/>
                  </a:lnTo>
                  <a:cubicBezTo>
                    <a:pt x="25604" y="495397"/>
                    <a:pt x="0" y="469792"/>
                    <a:pt x="0" y="438208"/>
                  </a:cubicBezTo>
                  <a:lnTo>
                    <a:pt x="0" y="57189"/>
                  </a:lnTo>
                  <a:cubicBezTo>
                    <a:pt x="0" y="42021"/>
                    <a:pt x="6025" y="27475"/>
                    <a:pt x="16750" y="16750"/>
                  </a:cubicBezTo>
                  <a:cubicBezTo>
                    <a:pt x="27475" y="6025"/>
                    <a:pt x="42021" y="0"/>
                    <a:pt x="57189" y="0"/>
                  </a:cubicBezTo>
                  <a:close/>
                </a:path>
              </a:pathLst>
            </a:custGeom>
            <a:blipFill>
              <a:blip r:embed="rId2"/>
              <a:stretch>
                <a:fillRect l="0" t="-67439" r="0" b="-67439"/>
              </a:stretch>
            </a:blipFill>
          </p:spPr>
        </p:sp>
      </p:grpSp>
      <p:grpSp>
        <p:nvGrpSpPr>
          <p:cNvPr name="Group 7" id="7"/>
          <p:cNvGrpSpPr/>
          <p:nvPr/>
        </p:nvGrpSpPr>
        <p:grpSpPr>
          <a:xfrm rot="0">
            <a:off x="3895367" y="1028700"/>
            <a:ext cx="4331535" cy="1075229"/>
            <a:chOff x="0" y="0"/>
            <a:chExt cx="5775379" cy="1433639"/>
          </a:xfrm>
        </p:grpSpPr>
        <p:grpSp>
          <p:nvGrpSpPr>
            <p:cNvPr name="Group 8" id="8"/>
            <p:cNvGrpSpPr/>
            <p:nvPr/>
          </p:nvGrpSpPr>
          <p:grpSpPr>
            <a:xfrm rot="0">
              <a:off x="0" y="0"/>
              <a:ext cx="5775379" cy="1433639"/>
              <a:chOff x="0" y="0"/>
              <a:chExt cx="1140816" cy="283188"/>
            </a:xfrm>
          </p:grpSpPr>
          <p:sp>
            <p:nvSpPr>
              <p:cNvPr name="Freeform 9" id="9"/>
              <p:cNvSpPr/>
              <p:nvPr/>
            </p:nvSpPr>
            <p:spPr>
              <a:xfrm flipH="false" flipV="false" rot="0">
                <a:off x="0" y="0"/>
                <a:ext cx="1140816" cy="283188"/>
              </a:xfrm>
              <a:custGeom>
                <a:avLst/>
                <a:gdLst/>
                <a:ahLst/>
                <a:cxnLst/>
                <a:rect r="r" b="b" t="t" l="l"/>
                <a:pathLst>
                  <a:path h="283188" w="1140816">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1140816" cy="3212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75613" y="195273"/>
              <a:ext cx="5024153"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sp>
        <p:nvSpPr>
          <p:cNvPr name="Freeform 12" id="12"/>
          <p:cNvSpPr/>
          <p:nvPr/>
        </p:nvSpPr>
        <p:spPr>
          <a:xfrm flipH="false" flipV="false" rot="0">
            <a:off x="0" y="6778483"/>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3"/>
            <a:stretch>
              <a:fillRect l="0" t="0" r="0" b="0"/>
            </a:stretch>
          </a:blipFill>
        </p:spPr>
      </p:sp>
      <p:grpSp>
        <p:nvGrpSpPr>
          <p:cNvPr name="Group 13" id="13"/>
          <p:cNvGrpSpPr/>
          <p:nvPr/>
        </p:nvGrpSpPr>
        <p:grpSpPr>
          <a:xfrm rot="0">
            <a:off x="6348033" y="8573596"/>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02</a:t>
              </a:r>
            </a:p>
          </p:txBody>
        </p:sp>
      </p:grpSp>
      <p:sp>
        <p:nvSpPr>
          <p:cNvPr name="TextBox 18" id="18"/>
          <p:cNvSpPr txBox="true"/>
          <p:nvPr/>
        </p:nvSpPr>
        <p:spPr>
          <a:xfrm rot="0">
            <a:off x="1028700" y="4079065"/>
            <a:ext cx="7198202" cy="1954702"/>
          </a:xfrm>
          <a:prstGeom prst="rect">
            <a:avLst/>
          </a:prstGeom>
        </p:spPr>
        <p:txBody>
          <a:bodyPr anchor="t" rtlCol="false" tIns="0" lIns="0" bIns="0" rIns="0">
            <a:spAutoFit/>
          </a:bodyPr>
          <a:lstStyle/>
          <a:p>
            <a:pPr algn="r">
              <a:lnSpc>
                <a:spcPts val="7604"/>
              </a:lnSpc>
            </a:pPr>
            <a:r>
              <a:rPr lang="en-US" b="true" sz="6913">
                <a:solidFill>
                  <a:srgbClr val="FFFFFF"/>
                </a:solidFill>
                <a:latin typeface="Inter Semi-Bold"/>
                <a:ea typeface="Inter Semi-Bold"/>
                <a:cs typeface="Inter Semi-Bold"/>
                <a:sym typeface="Inter Semi-Bold"/>
              </a:rPr>
              <a:t>XOTIRA VA O’ZGARUVCHI</a:t>
            </a:r>
          </a:p>
        </p:txBody>
      </p:sp>
      <p:sp>
        <p:nvSpPr>
          <p:cNvPr name="TextBox 19" id="19"/>
          <p:cNvSpPr txBox="true"/>
          <p:nvPr/>
        </p:nvSpPr>
        <p:spPr>
          <a:xfrm rot="0">
            <a:off x="2002059" y="6291755"/>
            <a:ext cx="6601773" cy="15640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Inter"/>
                <a:ea typeface="Inter"/>
                <a:cs typeface="Inter"/>
                <a:sym typeface="Inter"/>
              </a:rPr>
              <a:t>Biz komputer xortirasini quyidagi katakchalar shaklida tasavvur qilishimiz mumkin.  Biz saqlamoqchi bo’lgan malumotlar - ism , yosh, soch rangi, bo’y, narx, nom kabilarni biz o’zgaruvchilarga saqlaymiz. U o’z hajmicha joyni egallaydi.  </a:t>
            </a:r>
          </a:p>
        </p:txBody>
      </p:sp>
      <p:sp>
        <p:nvSpPr>
          <p:cNvPr name="TextBox 20" id="20"/>
          <p:cNvSpPr txBox="true"/>
          <p:nvPr/>
        </p:nvSpPr>
        <p:spPr>
          <a:xfrm rot="0">
            <a:off x="10657527" y="7211870"/>
            <a:ext cx="6601773"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Inter"/>
                <a:ea typeface="Inter"/>
                <a:cs typeface="Inter"/>
                <a:sym typeface="Inter"/>
              </a:rPr>
              <a:t>Ushbu rasmda murabboni nonga surish algoritmi ko’rsatilgan</a:t>
            </a:r>
          </a:p>
        </p:txBody>
      </p:sp>
      <p:grpSp>
        <p:nvGrpSpPr>
          <p:cNvPr name="Group 21" id="21"/>
          <p:cNvGrpSpPr/>
          <p:nvPr/>
        </p:nvGrpSpPr>
        <p:grpSpPr>
          <a:xfrm rot="0">
            <a:off x="9144000" y="5188215"/>
            <a:ext cx="8769631" cy="4706440"/>
            <a:chOff x="0" y="0"/>
            <a:chExt cx="923085" cy="495397"/>
          </a:xfrm>
        </p:grpSpPr>
        <p:sp>
          <p:nvSpPr>
            <p:cNvPr name="Freeform 22" id="22"/>
            <p:cNvSpPr/>
            <p:nvPr/>
          </p:nvSpPr>
          <p:spPr>
            <a:xfrm flipH="false" flipV="false" rot="0">
              <a:off x="0" y="0"/>
              <a:ext cx="923085" cy="495397"/>
            </a:xfrm>
            <a:custGeom>
              <a:avLst/>
              <a:gdLst/>
              <a:ahLst/>
              <a:cxnLst/>
              <a:rect r="r" b="b" t="t" l="l"/>
              <a:pathLst>
                <a:path h="495397" w="923085">
                  <a:moveTo>
                    <a:pt x="45023" y="0"/>
                  </a:moveTo>
                  <a:lnTo>
                    <a:pt x="878062" y="0"/>
                  </a:lnTo>
                  <a:cubicBezTo>
                    <a:pt x="890003" y="0"/>
                    <a:pt x="901455" y="4744"/>
                    <a:pt x="909898" y="13187"/>
                  </a:cubicBezTo>
                  <a:cubicBezTo>
                    <a:pt x="918342" y="21631"/>
                    <a:pt x="923085" y="33082"/>
                    <a:pt x="923085" y="45023"/>
                  </a:cubicBezTo>
                  <a:lnTo>
                    <a:pt x="923085" y="450373"/>
                  </a:lnTo>
                  <a:cubicBezTo>
                    <a:pt x="923085" y="475239"/>
                    <a:pt x="902928" y="495397"/>
                    <a:pt x="878062" y="495397"/>
                  </a:cubicBezTo>
                  <a:lnTo>
                    <a:pt x="45023" y="495397"/>
                  </a:lnTo>
                  <a:cubicBezTo>
                    <a:pt x="20158" y="495397"/>
                    <a:pt x="0" y="475239"/>
                    <a:pt x="0" y="450373"/>
                  </a:cubicBezTo>
                  <a:lnTo>
                    <a:pt x="0" y="45023"/>
                  </a:lnTo>
                  <a:cubicBezTo>
                    <a:pt x="0" y="20158"/>
                    <a:pt x="20158" y="0"/>
                    <a:pt x="45023" y="0"/>
                  </a:cubicBezTo>
                  <a:close/>
                </a:path>
              </a:pathLst>
            </a:custGeom>
            <a:blipFill>
              <a:blip r:embed="rId4"/>
              <a:stretch>
                <a:fillRect l="0" t="-775" r="0" b="-775"/>
              </a:stretch>
            </a:blipFill>
          </p:spPr>
        </p:sp>
      </p:grpSp>
      <p:grpSp>
        <p:nvGrpSpPr>
          <p:cNvPr name="Group 23" id="23"/>
          <p:cNvGrpSpPr/>
          <p:nvPr/>
        </p:nvGrpSpPr>
        <p:grpSpPr>
          <a:xfrm rot="0">
            <a:off x="9030220" y="5047130"/>
            <a:ext cx="9018150" cy="4946732"/>
            <a:chOff x="0" y="0"/>
            <a:chExt cx="2375151" cy="1302843"/>
          </a:xfrm>
        </p:grpSpPr>
        <p:sp>
          <p:nvSpPr>
            <p:cNvPr name="Freeform 24" id="24"/>
            <p:cNvSpPr/>
            <p:nvPr/>
          </p:nvSpPr>
          <p:spPr>
            <a:xfrm flipH="false" flipV="false" rot="0">
              <a:off x="0" y="0"/>
              <a:ext cx="2375151" cy="1302843"/>
            </a:xfrm>
            <a:custGeom>
              <a:avLst/>
              <a:gdLst/>
              <a:ahLst/>
              <a:cxnLst/>
              <a:rect r="r" b="b" t="t" l="l"/>
              <a:pathLst>
                <a:path h="1302843" w="2375151">
                  <a:moveTo>
                    <a:pt x="43783" y="0"/>
                  </a:moveTo>
                  <a:lnTo>
                    <a:pt x="2331368" y="0"/>
                  </a:lnTo>
                  <a:cubicBezTo>
                    <a:pt x="2355548" y="0"/>
                    <a:pt x="2375151" y="19602"/>
                    <a:pt x="2375151" y="43783"/>
                  </a:cubicBezTo>
                  <a:lnTo>
                    <a:pt x="2375151" y="1259060"/>
                  </a:lnTo>
                  <a:cubicBezTo>
                    <a:pt x="2375151" y="1270672"/>
                    <a:pt x="2370538" y="1281808"/>
                    <a:pt x="2362327" y="1290019"/>
                  </a:cubicBezTo>
                  <a:cubicBezTo>
                    <a:pt x="2354116" y="1298230"/>
                    <a:pt x="2342980" y="1302843"/>
                    <a:pt x="2331368" y="1302843"/>
                  </a:cubicBezTo>
                  <a:lnTo>
                    <a:pt x="43783" y="1302843"/>
                  </a:lnTo>
                  <a:cubicBezTo>
                    <a:pt x="32171" y="1302843"/>
                    <a:pt x="21034" y="1298230"/>
                    <a:pt x="12824" y="1290019"/>
                  </a:cubicBezTo>
                  <a:cubicBezTo>
                    <a:pt x="4613" y="1281808"/>
                    <a:pt x="0" y="1270672"/>
                    <a:pt x="0" y="1259060"/>
                  </a:cubicBezTo>
                  <a:lnTo>
                    <a:pt x="0" y="43783"/>
                  </a:lnTo>
                  <a:cubicBezTo>
                    <a:pt x="0" y="32171"/>
                    <a:pt x="4613" y="21034"/>
                    <a:pt x="12824" y="12824"/>
                  </a:cubicBezTo>
                  <a:cubicBezTo>
                    <a:pt x="21034" y="4613"/>
                    <a:pt x="32171" y="0"/>
                    <a:pt x="43783" y="0"/>
                  </a:cubicBezTo>
                  <a:close/>
                </a:path>
              </a:pathLst>
            </a:custGeom>
            <a:solidFill>
              <a:srgbClr val="000000">
                <a:alpha val="0"/>
              </a:srgbClr>
            </a:solidFill>
            <a:ln w="38100" cap="rnd">
              <a:solidFill>
                <a:srgbClr val="FFFFFF"/>
              </a:solidFill>
              <a:prstDash val="solid"/>
              <a:round/>
            </a:ln>
          </p:spPr>
        </p:sp>
        <p:sp>
          <p:nvSpPr>
            <p:cNvPr name="TextBox 25" id="25"/>
            <p:cNvSpPr txBox="true"/>
            <p:nvPr/>
          </p:nvSpPr>
          <p:spPr>
            <a:xfrm>
              <a:off x="0" y="-38100"/>
              <a:ext cx="2375151" cy="1340943"/>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3833729" y="6523677"/>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grpSp>
        <p:nvGrpSpPr>
          <p:cNvPr name="Group 3" id="3"/>
          <p:cNvGrpSpPr/>
          <p:nvPr/>
        </p:nvGrpSpPr>
        <p:grpSpPr>
          <a:xfrm rot="0">
            <a:off x="2347957" y="2268870"/>
            <a:ext cx="13576381" cy="4429592"/>
            <a:chOff x="0" y="0"/>
            <a:chExt cx="3575672" cy="1166642"/>
          </a:xfrm>
        </p:grpSpPr>
        <p:sp>
          <p:nvSpPr>
            <p:cNvPr name="Freeform 4" id="4"/>
            <p:cNvSpPr/>
            <p:nvPr/>
          </p:nvSpPr>
          <p:spPr>
            <a:xfrm flipH="false" flipV="false" rot="0">
              <a:off x="0" y="0"/>
              <a:ext cx="3575672" cy="1166642"/>
            </a:xfrm>
            <a:custGeom>
              <a:avLst/>
              <a:gdLst/>
              <a:ahLst/>
              <a:cxnLst/>
              <a:rect r="r" b="b" t="t" l="l"/>
              <a:pathLst>
                <a:path h="1166642" w="357567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575672" cy="1204742"/>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2467669" y="2375517"/>
            <a:ext cx="13352661" cy="4208819"/>
            <a:chOff x="0" y="0"/>
            <a:chExt cx="1326070" cy="417983"/>
          </a:xfrm>
        </p:grpSpPr>
        <p:sp>
          <p:nvSpPr>
            <p:cNvPr name="Freeform 7" id="7"/>
            <p:cNvSpPr/>
            <p:nvPr/>
          </p:nvSpPr>
          <p:spPr>
            <a:xfrm flipH="false" flipV="false" rot="0">
              <a:off x="0" y="0"/>
              <a:ext cx="1326071" cy="417983"/>
            </a:xfrm>
            <a:custGeom>
              <a:avLst/>
              <a:gdLst/>
              <a:ahLst/>
              <a:cxnLst/>
              <a:rect r="r" b="b" t="t" l="l"/>
              <a:pathLst>
                <a:path h="417983" w="1326071">
                  <a:moveTo>
                    <a:pt x="29570" y="0"/>
                  </a:moveTo>
                  <a:lnTo>
                    <a:pt x="1296501" y="0"/>
                  </a:lnTo>
                  <a:cubicBezTo>
                    <a:pt x="1304343" y="0"/>
                    <a:pt x="1311864" y="3115"/>
                    <a:pt x="1317410" y="8661"/>
                  </a:cubicBezTo>
                  <a:cubicBezTo>
                    <a:pt x="1322955" y="14206"/>
                    <a:pt x="1326071" y="21728"/>
                    <a:pt x="1326071" y="29570"/>
                  </a:cubicBezTo>
                  <a:lnTo>
                    <a:pt x="1326071" y="388413"/>
                  </a:lnTo>
                  <a:cubicBezTo>
                    <a:pt x="1326071" y="404744"/>
                    <a:pt x="1312832" y="417983"/>
                    <a:pt x="1296501" y="417983"/>
                  </a:cubicBezTo>
                  <a:lnTo>
                    <a:pt x="29570" y="417983"/>
                  </a:lnTo>
                  <a:cubicBezTo>
                    <a:pt x="13239" y="417983"/>
                    <a:pt x="0" y="404744"/>
                    <a:pt x="0" y="388413"/>
                  </a:cubicBezTo>
                  <a:lnTo>
                    <a:pt x="0" y="29570"/>
                  </a:lnTo>
                  <a:cubicBezTo>
                    <a:pt x="0" y="13239"/>
                    <a:pt x="13239" y="0"/>
                    <a:pt x="29570" y="0"/>
                  </a:cubicBezTo>
                  <a:close/>
                </a:path>
              </a:pathLst>
            </a:custGeom>
            <a:blipFill>
              <a:blip r:embed="rId3"/>
              <a:stretch>
                <a:fillRect l="0" t="-27132" r="0" b="-27132"/>
              </a:stretch>
            </a:blipFill>
          </p:spPr>
        </p:sp>
      </p:grpSp>
      <p:grpSp>
        <p:nvGrpSpPr>
          <p:cNvPr name="Group 8" id="8"/>
          <p:cNvGrpSpPr/>
          <p:nvPr/>
        </p:nvGrpSpPr>
        <p:grpSpPr>
          <a:xfrm rot="0">
            <a:off x="1028700" y="1028700"/>
            <a:ext cx="3923193" cy="1075229"/>
            <a:chOff x="0" y="0"/>
            <a:chExt cx="5230924" cy="1433639"/>
          </a:xfrm>
        </p:grpSpPr>
        <p:grpSp>
          <p:nvGrpSpPr>
            <p:cNvPr name="Group 9" id="9"/>
            <p:cNvGrpSpPr/>
            <p:nvPr/>
          </p:nvGrpSpPr>
          <p:grpSpPr>
            <a:xfrm rot="0">
              <a:off x="0" y="0"/>
              <a:ext cx="5230924" cy="1433639"/>
              <a:chOff x="0" y="0"/>
              <a:chExt cx="1033269" cy="283188"/>
            </a:xfrm>
          </p:grpSpPr>
          <p:sp>
            <p:nvSpPr>
              <p:cNvPr name="Freeform 10" id="10"/>
              <p:cNvSpPr/>
              <p:nvPr/>
            </p:nvSpPr>
            <p:spPr>
              <a:xfrm flipH="false" flipV="false" rot="0">
                <a:off x="0" y="0"/>
                <a:ext cx="1033269" cy="283188"/>
              </a:xfrm>
              <a:custGeom>
                <a:avLst/>
                <a:gdLst/>
                <a:ahLst/>
                <a:cxnLst/>
                <a:rect r="r" b="b" t="t" l="l"/>
                <a:pathLst>
                  <a:path h="283188" w="1033269">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33269" cy="32128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203" y="195273"/>
              <a:ext cx="4550518"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13" id="13"/>
          <p:cNvGrpSpPr/>
          <p:nvPr/>
        </p:nvGrpSpPr>
        <p:grpSpPr>
          <a:xfrm rot="0">
            <a:off x="15380431" y="1028700"/>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03</a:t>
              </a:r>
            </a:p>
          </p:txBody>
        </p:sp>
      </p:grpSp>
      <p:sp>
        <p:nvSpPr>
          <p:cNvPr name="TextBox 18" id="18"/>
          <p:cNvSpPr txBox="true"/>
          <p:nvPr/>
        </p:nvSpPr>
        <p:spPr>
          <a:xfrm rot="0">
            <a:off x="9918001" y="7608484"/>
            <a:ext cx="6737113" cy="18783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Ism, yosh kabi o’zgaruvchilarni saqlash bizga muommo tug’dirmaydi. Agar biz ismlar to’plamini saqlamoqchi bo’lsakchi. Masalan 3 ta talaba yoshini saqlamoqchimiz unda biz buni ism1, ism2, ism3 kabi saqlashimiz mumkin, lekinular 100 ta bo’lsachi unda biz uchun Collections yani to’plamlarni saqlash uchun kerakli malumotlar strukturasi kerak bo’ladi. --&gt;</a:t>
            </a:r>
          </a:p>
        </p:txBody>
      </p:sp>
      <p:sp>
        <p:nvSpPr>
          <p:cNvPr name="TextBox 19" id="19"/>
          <p:cNvSpPr txBox="true"/>
          <p:nvPr/>
        </p:nvSpPr>
        <p:spPr>
          <a:xfrm rot="0">
            <a:off x="1037713" y="7303598"/>
            <a:ext cx="7357198" cy="1954702"/>
          </a:xfrm>
          <a:prstGeom prst="rect">
            <a:avLst/>
          </a:prstGeom>
        </p:spPr>
        <p:txBody>
          <a:bodyPr anchor="t" rtlCol="false" tIns="0" lIns="0" bIns="0" rIns="0">
            <a:spAutoFit/>
          </a:bodyPr>
          <a:lstStyle/>
          <a:p>
            <a:pPr algn="l">
              <a:lnSpc>
                <a:spcPts val="7604"/>
              </a:lnSpc>
            </a:pPr>
            <a:r>
              <a:rPr lang="en-US" sz="6913" b="true">
                <a:solidFill>
                  <a:srgbClr val="FFFFFF"/>
                </a:solidFill>
                <a:latin typeface="Inter Semi-Bold"/>
                <a:ea typeface="Inter Semi-Bold"/>
                <a:cs typeface="Inter Semi-Bold"/>
                <a:sym typeface="Inter Semi-Bold"/>
              </a:rPr>
              <a:t>COLLECTIONS</a:t>
            </a:r>
          </a:p>
          <a:p>
            <a:pPr algn="l">
              <a:lnSpc>
                <a:spcPts val="7604"/>
              </a:lnSpc>
            </a:pPr>
            <a:r>
              <a:rPr lang="en-US" b="true" sz="6913">
                <a:solidFill>
                  <a:srgbClr val="FFFFFF"/>
                </a:solidFill>
                <a:latin typeface="Inter Semi-Bold"/>
                <a:ea typeface="Inter Semi-Bold"/>
                <a:cs typeface="Inter Semi-Bold"/>
                <a:sym typeface="Inter Semi-Bold"/>
              </a:rPr>
              <a:t>(TO’PLAMLAR)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3833729" y="6523677"/>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grpSp>
        <p:nvGrpSpPr>
          <p:cNvPr name="Group 3" id="3"/>
          <p:cNvGrpSpPr/>
          <p:nvPr/>
        </p:nvGrpSpPr>
        <p:grpSpPr>
          <a:xfrm rot="0">
            <a:off x="2347957" y="2268870"/>
            <a:ext cx="13576381" cy="4429592"/>
            <a:chOff x="0" y="0"/>
            <a:chExt cx="3575672" cy="1166642"/>
          </a:xfrm>
        </p:grpSpPr>
        <p:sp>
          <p:nvSpPr>
            <p:cNvPr name="Freeform 4" id="4"/>
            <p:cNvSpPr/>
            <p:nvPr/>
          </p:nvSpPr>
          <p:spPr>
            <a:xfrm flipH="false" flipV="false" rot="0">
              <a:off x="0" y="0"/>
              <a:ext cx="3575672" cy="1166642"/>
            </a:xfrm>
            <a:custGeom>
              <a:avLst/>
              <a:gdLst/>
              <a:ahLst/>
              <a:cxnLst/>
              <a:rect r="r" b="b" t="t" l="l"/>
              <a:pathLst>
                <a:path h="1166642" w="357567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575672" cy="1204742"/>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2467669" y="2375517"/>
            <a:ext cx="13335634" cy="4208819"/>
            <a:chOff x="0" y="0"/>
            <a:chExt cx="1324379" cy="417983"/>
          </a:xfrm>
        </p:grpSpPr>
        <p:sp>
          <p:nvSpPr>
            <p:cNvPr name="Freeform 7" id="7"/>
            <p:cNvSpPr/>
            <p:nvPr/>
          </p:nvSpPr>
          <p:spPr>
            <a:xfrm flipH="false" flipV="false" rot="0">
              <a:off x="0" y="0"/>
              <a:ext cx="1324379" cy="417983"/>
            </a:xfrm>
            <a:custGeom>
              <a:avLst/>
              <a:gdLst/>
              <a:ahLst/>
              <a:cxnLst/>
              <a:rect r="r" b="b" t="t" l="l"/>
              <a:pathLst>
                <a:path h="417983" w="1324379">
                  <a:moveTo>
                    <a:pt x="29608" y="0"/>
                  </a:moveTo>
                  <a:lnTo>
                    <a:pt x="1294772" y="0"/>
                  </a:lnTo>
                  <a:cubicBezTo>
                    <a:pt x="1311124" y="0"/>
                    <a:pt x="1324379" y="13256"/>
                    <a:pt x="1324379" y="29608"/>
                  </a:cubicBezTo>
                  <a:lnTo>
                    <a:pt x="1324379" y="388376"/>
                  </a:lnTo>
                  <a:cubicBezTo>
                    <a:pt x="1324379" y="396228"/>
                    <a:pt x="1321260" y="403759"/>
                    <a:pt x="1315707" y="409311"/>
                  </a:cubicBezTo>
                  <a:cubicBezTo>
                    <a:pt x="1310155" y="414864"/>
                    <a:pt x="1302624" y="417983"/>
                    <a:pt x="1294772" y="417983"/>
                  </a:cubicBezTo>
                  <a:lnTo>
                    <a:pt x="29608" y="417983"/>
                  </a:lnTo>
                  <a:cubicBezTo>
                    <a:pt x="21755" y="417983"/>
                    <a:pt x="14224" y="414864"/>
                    <a:pt x="8672" y="409311"/>
                  </a:cubicBezTo>
                  <a:cubicBezTo>
                    <a:pt x="3119" y="403759"/>
                    <a:pt x="0" y="396228"/>
                    <a:pt x="0" y="388376"/>
                  </a:cubicBezTo>
                  <a:lnTo>
                    <a:pt x="0" y="29608"/>
                  </a:lnTo>
                  <a:cubicBezTo>
                    <a:pt x="0" y="21755"/>
                    <a:pt x="3119" y="14224"/>
                    <a:pt x="8672" y="8672"/>
                  </a:cubicBezTo>
                  <a:cubicBezTo>
                    <a:pt x="14224" y="3119"/>
                    <a:pt x="21755" y="0"/>
                    <a:pt x="29608" y="0"/>
                  </a:cubicBezTo>
                  <a:close/>
                </a:path>
              </a:pathLst>
            </a:custGeom>
            <a:blipFill>
              <a:blip r:embed="rId3"/>
              <a:stretch>
                <a:fillRect l="-1972" t="0" r="-1972" b="0"/>
              </a:stretch>
            </a:blipFill>
          </p:spPr>
        </p:sp>
      </p:grpSp>
      <p:grpSp>
        <p:nvGrpSpPr>
          <p:cNvPr name="Group 8" id="8"/>
          <p:cNvGrpSpPr/>
          <p:nvPr/>
        </p:nvGrpSpPr>
        <p:grpSpPr>
          <a:xfrm rot="0">
            <a:off x="1028700" y="1028700"/>
            <a:ext cx="3923193" cy="1075229"/>
            <a:chOff x="0" y="0"/>
            <a:chExt cx="5230924" cy="1433639"/>
          </a:xfrm>
        </p:grpSpPr>
        <p:grpSp>
          <p:nvGrpSpPr>
            <p:cNvPr name="Group 9" id="9"/>
            <p:cNvGrpSpPr/>
            <p:nvPr/>
          </p:nvGrpSpPr>
          <p:grpSpPr>
            <a:xfrm rot="0">
              <a:off x="0" y="0"/>
              <a:ext cx="5230924" cy="1433639"/>
              <a:chOff x="0" y="0"/>
              <a:chExt cx="1033269" cy="283188"/>
            </a:xfrm>
          </p:grpSpPr>
          <p:sp>
            <p:nvSpPr>
              <p:cNvPr name="Freeform 10" id="10"/>
              <p:cNvSpPr/>
              <p:nvPr/>
            </p:nvSpPr>
            <p:spPr>
              <a:xfrm flipH="false" flipV="false" rot="0">
                <a:off x="0" y="0"/>
                <a:ext cx="1033269" cy="283188"/>
              </a:xfrm>
              <a:custGeom>
                <a:avLst/>
                <a:gdLst/>
                <a:ahLst/>
                <a:cxnLst/>
                <a:rect r="r" b="b" t="t" l="l"/>
                <a:pathLst>
                  <a:path h="283188" w="1033269">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33269" cy="32128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203" y="195273"/>
              <a:ext cx="4550518"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13" id="13"/>
          <p:cNvGrpSpPr/>
          <p:nvPr/>
        </p:nvGrpSpPr>
        <p:grpSpPr>
          <a:xfrm rot="0">
            <a:off x="15380431" y="1028700"/>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04</a:t>
              </a:r>
            </a:p>
          </p:txBody>
        </p:sp>
      </p:grpSp>
      <p:sp>
        <p:nvSpPr>
          <p:cNvPr name="TextBox 18" id="18"/>
          <p:cNvSpPr txBox="true"/>
          <p:nvPr/>
        </p:nvSpPr>
        <p:spPr>
          <a:xfrm rot="0">
            <a:off x="6870001" y="7046562"/>
            <a:ext cx="9717002" cy="1878330"/>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Massivlar(array) har bir qiymat uchun alohida o'zgaruvchilarni e'lon qilish o'rniga, bir o'zgaruvchida bir nechta qiymatlarni saqlash uchun ishlatiladi. array yaratilganda array o’ziga yetarli joyni xotiradan avtomatik topib joylashadi.</a:t>
            </a:r>
          </a:p>
          <a:p>
            <a:pPr algn="l">
              <a:lnSpc>
                <a:spcPts val="2520"/>
              </a:lnSpc>
              <a:spcBef>
                <a:spcPct val="0"/>
              </a:spcBef>
            </a:pPr>
            <a:r>
              <a:rPr lang="en-US" sz="1800">
                <a:solidFill>
                  <a:srgbClr val="FFFFFF"/>
                </a:solidFill>
                <a:latin typeface="Inter"/>
                <a:ea typeface="Inter"/>
                <a:cs typeface="Inter"/>
                <a:sym typeface="Inter"/>
              </a:rPr>
              <a:t>Array turli dasturlash tillarida turlicha ataladi. Masalan c++ da massiv, pythonda list, lekin ularnig ishlash strukturasi bir xil. Agar siz bunday keyin ushbu so’zlarga to’qnash kelsangiz bilingi bular hammasi bir xil tushunchalar.</a:t>
            </a:r>
          </a:p>
        </p:txBody>
      </p:sp>
      <p:sp>
        <p:nvSpPr>
          <p:cNvPr name="TextBox 19" id="19"/>
          <p:cNvSpPr txBox="true"/>
          <p:nvPr/>
        </p:nvSpPr>
        <p:spPr>
          <a:xfrm rot="0">
            <a:off x="1164923" y="7932216"/>
            <a:ext cx="7357198" cy="99267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Bold"/>
                <a:ea typeface="Inter Bold"/>
                <a:cs typeface="Inter Bold"/>
                <a:sym typeface="Inter Bold"/>
              </a:rPr>
              <a:t>ARRAY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05</a:t>
              </a:r>
            </a:p>
          </p:txBody>
        </p:sp>
      </p:grpSp>
      <p:sp>
        <p:nvSpPr>
          <p:cNvPr name="TextBox 12" id="12"/>
          <p:cNvSpPr txBox="true"/>
          <p:nvPr/>
        </p:nvSpPr>
        <p:spPr>
          <a:xfrm rot="0">
            <a:off x="1028700" y="4513069"/>
            <a:ext cx="8942080" cy="99267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ARRAY</a:t>
            </a:r>
          </a:p>
        </p:txBody>
      </p:sp>
      <p:grpSp>
        <p:nvGrpSpPr>
          <p:cNvPr name="Group 13" id="13"/>
          <p:cNvGrpSpPr/>
          <p:nvPr/>
        </p:nvGrpSpPr>
        <p:grpSpPr>
          <a:xfrm rot="0">
            <a:off x="5619190" y="2831177"/>
            <a:ext cx="6389197" cy="3529209"/>
            <a:chOff x="0" y="0"/>
            <a:chExt cx="1682752" cy="929504"/>
          </a:xfrm>
        </p:grpSpPr>
        <p:sp>
          <p:nvSpPr>
            <p:cNvPr name="Freeform 14" id="14"/>
            <p:cNvSpPr/>
            <p:nvPr/>
          </p:nvSpPr>
          <p:spPr>
            <a:xfrm flipH="false" flipV="false" rot="0">
              <a:off x="0" y="0"/>
              <a:ext cx="1682752" cy="929504"/>
            </a:xfrm>
            <a:custGeom>
              <a:avLst/>
              <a:gdLst/>
              <a:ahLst/>
              <a:cxnLst/>
              <a:rect r="r" b="b" t="t" l="l"/>
              <a:pathLst>
                <a:path h="929504" w="1682752">
                  <a:moveTo>
                    <a:pt x="61798" y="0"/>
                  </a:moveTo>
                  <a:lnTo>
                    <a:pt x="1620954" y="0"/>
                  </a:lnTo>
                  <a:cubicBezTo>
                    <a:pt x="1655084" y="0"/>
                    <a:pt x="1682752" y="27668"/>
                    <a:pt x="1682752" y="61798"/>
                  </a:cubicBezTo>
                  <a:lnTo>
                    <a:pt x="1682752" y="867706"/>
                  </a:lnTo>
                  <a:cubicBezTo>
                    <a:pt x="1682752" y="901836"/>
                    <a:pt x="1655084" y="929504"/>
                    <a:pt x="1620954" y="929504"/>
                  </a:cubicBezTo>
                  <a:lnTo>
                    <a:pt x="61798" y="929504"/>
                  </a:lnTo>
                  <a:cubicBezTo>
                    <a:pt x="27668" y="929504"/>
                    <a:pt x="0" y="901836"/>
                    <a:pt x="0" y="867706"/>
                  </a:cubicBezTo>
                  <a:lnTo>
                    <a:pt x="0" y="61798"/>
                  </a:lnTo>
                  <a:cubicBezTo>
                    <a:pt x="0" y="27668"/>
                    <a:pt x="27668" y="0"/>
                    <a:pt x="61798"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1682752" cy="967604"/>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5725740" y="2930986"/>
            <a:ext cx="6151324" cy="3280944"/>
            <a:chOff x="0" y="0"/>
            <a:chExt cx="1321568" cy="704887"/>
          </a:xfrm>
        </p:grpSpPr>
        <p:sp>
          <p:nvSpPr>
            <p:cNvPr name="Freeform 17" id="17"/>
            <p:cNvSpPr/>
            <p:nvPr/>
          </p:nvSpPr>
          <p:spPr>
            <a:xfrm flipH="false" flipV="false" rot="0">
              <a:off x="0" y="0"/>
              <a:ext cx="1321568" cy="704887"/>
            </a:xfrm>
            <a:custGeom>
              <a:avLst/>
              <a:gdLst/>
              <a:ahLst/>
              <a:cxnLst/>
              <a:rect r="r" b="b" t="t" l="l"/>
              <a:pathLst>
                <a:path h="704887" w="1321568">
                  <a:moveTo>
                    <a:pt x="64187" y="0"/>
                  </a:moveTo>
                  <a:lnTo>
                    <a:pt x="1257380" y="0"/>
                  </a:lnTo>
                  <a:cubicBezTo>
                    <a:pt x="1292830" y="0"/>
                    <a:pt x="1321568" y="28738"/>
                    <a:pt x="1321568" y="64187"/>
                  </a:cubicBezTo>
                  <a:lnTo>
                    <a:pt x="1321568" y="640700"/>
                  </a:lnTo>
                  <a:cubicBezTo>
                    <a:pt x="1321568" y="676150"/>
                    <a:pt x="1292830" y="704887"/>
                    <a:pt x="1257380" y="704887"/>
                  </a:cubicBezTo>
                  <a:lnTo>
                    <a:pt x="64187" y="704887"/>
                  </a:lnTo>
                  <a:cubicBezTo>
                    <a:pt x="28738" y="704887"/>
                    <a:pt x="0" y="676150"/>
                    <a:pt x="0" y="640700"/>
                  </a:cubicBezTo>
                  <a:lnTo>
                    <a:pt x="0" y="64187"/>
                  </a:lnTo>
                  <a:cubicBezTo>
                    <a:pt x="0" y="28738"/>
                    <a:pt x="28738" y="0"/>
                    <a:pt x="64187" y="0"/>
                  </a:cubicBezTo>
                  <a:close/>
                </a:path>
              </a:pathLst>
            </a:custGeom>
            <a:blipFill>
              <a:blip r:embed="rId2"/>
              <a:stretch>
                <a:fillRect l="-3337" t="0" r="-3337" b="0"/>
              </a:stretch>
            </a:blipFill>
          </p:spPr>
        </p:sp>
      </p:grpSp>
      <p:sp>
        <p:nvSpPr>
          <p:cNvPr name="Freeform 18" id="18"/>
          <p:cNvSpPr/>
          <p:nvPr/>
        </p:nvSpPr>
        <p:spPr>
          <a:xfrm flipH="false" flipV="true" rot="0">
            <a:off x="587148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grpSp>
        <p:nvGrpSpPr>
          <p:cNvPr name="Group 19" id="19"/>
          <p:cNvGrpSpPr/>
          <p:nvPr/>
        </p:nvGrpSpPr>
        <p:grpSpPr>
          <a:xfrm rot="0">
            <a:off x="12436788" y="4118975"/>
            <a:ext cx="5255444" cy="5607500"/>
            <a:chOff x="0" y="0"/>
            <a:chExt cx="673065" cy="718153"/>
          </a:xfrm>
        </p:grpSpPr>
        <p:sp>
          <p:nvSpPr>
            <p:cNvPr name="Freeform 20" id="20"/>
            <p:cNvSpPr/>
            <p:nvPr/>
          </p:nvSpPr>
          <p:spPr>
            <a:xfrm flipH="false" flipV="false" rot="0">
              <a:off x="0" y="0"/>
              <a:ext cx="673065" cy="718153"/>
            </a:xfrm>
            <a:custGeom>
              <a:avLst/>
              <a:gdLst/>
              <a:ahLst/>
              <a:cxnLst/>
              <a:rect r="r" b="b" t="t" l="l"/>
              <a:pathLst>
                <a:path h="718153" w="673065">
                  <a:moveTo>
                    <a:pt x="75129" y="0"/>
                  </a:moveTo>
                  <a:lnTo>
                    <a:pt x="597935" y="0"/>
                  </a:lnTo>
                  <a:cubicBezTo>
                    <a:pt x="639428" y="0"/>
                    <a:pt x="673065" y="33637"/>
                    <a:pt x="673065" y="75129"/>
                  </a:cubicBezTo>
                  <a:lnTo>
                    <a:pt x="673065" y="643023"/>
                  </a:lnTo>
                  <a:cubicBezTo>
                    <a:pt x="673065" y="662949"/>
                    <a:pt x="665149" y="682058"/>
                    <a:pt x="651060" y="696148"/>
                  </a:cubicBezTo>
                  <a:cubicBezTo>
                    <a:pt x="636970" y="710237"/>
                    <a:pt x="617861" y="718153"/>
                    <a:pt x="597935" y="718153"/>
                  </a:cubicBezTo>
                  <a:lnTo>
                    <a:pt x="75129" y="718153"/>
                  </a:lnTo>
                  <a:cubicBezTo>
                    <a:pt x="33637" y="718153"/>
                    <a:pt x="0" y="684516"/>
                    <a:pt x="0" y="643023"/>
                  </a:cubicBezTo>
                  <a:lnTo>
                    <a:pt x="0" y="75129"/>
                  </a:lnTo>
                  <a:cubicBezTo>
                    <a:pt x="0" y="33637"/>
                    <a:pt x="33637" y="0"/>
                    <a:pt x="75129" y="0"/>
                  </a:cubicBezTo>
                  <a:close/>
                </a:path>
              </a:pathLst>
            </a:custGeom>
            <a:blipFill>
              <a:blip r:embed="rId4"/>
              <a:stretch>
                <a:fillRect l="0" t="-3445" r="0" b="-3445"/>
              </a:stretch>
            </a:blipFill>
          </p:spPr>
        </p:sp>
      </p:grpSp>
      <p:grpSp>
        <p:nvGrpSpPr>
          <p:cNvPr name="Group 21" id="21"/>
          <p:cNvGrpSpPr/>
          <p:nvPr/>
        </p:nvGrpSpPr>
        <p:grpSpPr>
          <a:xfrm rot="0">
            <a:off x="12323796" y="4008318"/>
            <a:ext cx="5481428" cy="5961318"/>
            <a:chOff x="0" y="0"/>
            <a:chExt cx="1443668" cy="1570059"/>
          </a:xfrm>
        </p:grpSpPr>
        <p:sp>
          <p:nvSpPr>
            <p:cNvPr name="Freeform 22" id="22"/>
            <p:cNvSpPr/>
            <p:nvPr/>
          </p:nvSpPr>
          <p:spPr>
            <a:xfrm flipH="false" flipV="false" rot="0">
              <a:off x="0" y="0"/>
              <a:ext cx="1443668" cy="1570059"/>
            </a:xfrm>
            <a:custGeom>
              <a:avLst/>
              <a:gdLst/>
              <a:ahLst/>
              <a:cxnLst/>
              <a:rect r="r" b="b" t="t" l="l"/>
              <a:pathLst>
                <a:path h="1570059" w="1443668">
                  <a:moveTo>
                    <a:pt x="72032" y="0"/>
                  </a:moveTo>
                  <a:lnTo>
                    <a:pt x="1371636" y="0"/>
                  </a:lnTo>
                  <a:cubicBezTo>
                    <a:pt x="1390740" y="0"/>
                    <a:pt x="1409062" y="7589"/>
                    <a:pt x="1422571" y="21098"/>
                  </a:cubicBezTo>
                  <a:cubicBezTo>
                    <a:pt x="1436079" y="34606"/>
                    <a:pt x="1443668" y="52928"/>
                    <a:pt x="1443668" y="72032"/>
                  </a:cubicBezTo>
                  <a:lnTo>
                    <a:pt x="1443668" y="1498027"/>
                  </a:lnTo>
                  <a:cubicBezTo>
                    <a:pt x="1443668" y="1537809"/>
                    <a:pt x="1411419" y="1570059"/>
                    <a:pt x="1371636" y="1570059"/>
                  </a:cubicBezTo>
                  <a:lnTo>
                    <a:pt x="72032" y="1570059"/>
                  </a:lnTo>
                  <a:cubicBezTo>
                    <a:pt x="52928" y="1570059"/>
                    <a:pt x="34606" y="1562470"/>
                    <a:pt x="21098" y="1548962"/>
                  </a:cubicBezTo>
                  <a:cubicBezTo>
                    <a:pt x="7589" y="1535453"/>
                    <a:pt x="0" y="1517131"/>
                    <a:pt x="0" y="1498027"/>
                  </a:cubicBezTo>
                  <a:lnTo>
                    <a:pt x="0" y="72032"/>
                  </a:lnTo>
                  <a:cubicBezTo>
                    <a:pt x="0" y="52928"/>
                    <a:pt x="7589" y="34606"/>
                    <a:pt x="21098" y="21098"/>
                  </a:cubicBezTo>
                  <a:cubicBezTo>
                    <a:pt x="34606" y="7589"/>
                    <a:pt x="52928" y="0"/>
                    <a:pt x="72032" y="0"/>
                  </a:cubicBezTo>
                  <a:close/>
                </a:path>
              </a:pathLst>
            </a:custGeom>
            <a:solidFill>
              <a:srgbClr val="000000">
                <a:alpha val="0"/>
              </a:srgbClr>
            </a:solidFill>
            <a:ln w="38100" cap="rnd">
              <a:solidFill>
                <a:srgbClr val="FFFFFF"/>
              </a:solidFill>
              <a:prstDash val="solid"/>
              <a:round/>
            </a:ln>
          </p:spPr>
        </p:sp>
        <p:sp>
          <p:nvSpPr>
            <p:cNvPr name="TextBox 23" id="23"/>
            <p:cNvSpPr txBox="true"/>
            <p:nvPr/>
          </p:nvSpPr>
          <p:spPr>
            <a:xfrm>
              <a:off x="0" y="-38100"/>
              <a:ext cx="1443668" cy="1608159"/>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1028700" y="6878820"/>
            <a:ext cx="7138499" cy="9353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Arrayni  [12,  7, 8, 11, 9, 4, 7] kabi qavslar ichida elon qilinadi. Array elementlarini sanash 0 dan boshlanadi. Quyidagi arrayda oxirgi element arrayName[6] kabi chaqiriladi.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3833729" y="6523677"/>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grpSp>
        <p:nvGrpSpPr>
          <p:cNvPr name="Group 3" id="3"/>
          <p:cNvGrpSpPr/>
          <p:nvPr/>
        </p:nvGrpSpPr>
        <p:grpSpPr>
          <a:xfrm rot="0">
            <a:off x="9826037" y="1371052"/>
            <a:ext cx="5554394" cy="8277905"/>
            <a:chOff x="0" y="0"/>
            <a:chExt cx="1462886" cy="2180189"/>
          </a:xfrm>
        </p:grpSpPr>
        <p:sp>
          <p:nvSpPr>
            <p:cNvPr name="Freeform 4" id="4"/>
            <p:cNvSpPr/>
            <p:nvPr/>
          </p:nvSpPr>
          <p:spPr>
            <a:xfrm flipH="false" flipV="false" rot="0">
              <a:off x="0" y="0"/>
              <a:ext cx="1462886" cy="2180189"/>
            </a:xfrm>
            <a:custGeom>
              <a:avLst/>
              <a:gdLst/>
              <a:ahLst/>
              <a:cxnLst/>
              <a:rect r="r" b="b" t="t" l="l"/>
              <a:pathLst>
                <a:path h="2180189" w="1462886">
                  <a:moveTo>
                    <a:pt x="71086" y="0"/>
                  </a:moveTo>
                  <a:lnTo>
                    <a:pt x="1391800" y="0"/>
                  </a:lnTo>
                  <a:cubicBezTo>
                    <a:pt x="1431059" y="0"/>
                    <a:pt x="1462886" y="31826"/>
                    <a:pt x="1462886" y="71086"/>
                  </a:cubicBezTo>
                  <a:lnTo>
                    <a:pt x="1462886" y="2109103"/>
                  </a:lnTo>
                  <a:cubicBezTo>
                    <a:pt x="1462886" y="2148363"/>
                    <a:pt x="1431059" y="2180189"/>
                    <a:pt x="1391800" y="2180189"/>
                  </a:cubicBezTo>
                  <a:lnTo>
                    <a:pt x="71086" y="2180189"/>
                  </a:lnTo>
                  <a:cubicBezTo>
                    <a:pt x="52233" y="2180189"/>
                    <a:pt x="34152" y="2172700"/>
                    <a:pt x="20821" y="2159369"/>
                  </a:cubicBezTo>
                  <a:cubicBezTo>
                    <a:pt x="7489" y="2146037"/>
                    <a:pt x="0" y="2127956"/>
                    <a:pt x="0" y="2109103"/>
                  </a:cubicBezTo>
                  <a:lnTo>
                    <a:pt x="0" y="71086"/>
                  </a:lnTo>
                  <a:cubicBezTo>
                    <a:pt x="0" y="31826"/>
                    <a:pt x="31826" y="0"/>
                    <a:pt x="71086"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462886" cy="2218289"/>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0053182" y="1566315"/>
            <a:ext cx="5100104" cy="7781901"/>
            <a:chOff x="0" y="0"/>
            <a:chExt cx="252106" cy="384672"/>
          </a:xfrm>
        </p:grpSpPr>
        <p:sp>
          <p:nvSpPr>
            <p:cNvPr name="Freeform 7" id="7"/>
            <p:cNvSpPr/>
            <p:nvPr/>
          </p:nvSpPr>
          <p:spPr>
            <a:xfrm flipH="false" flipV="false" rot="0">
              <a:off x="0" y="0"/>
              <a:ext cx="252106" cy="384672"/>
            </a:xfrm>
            <a:custGeom>
              <a:avLst/>
              <a:gdLst/>
              <a:ahLst/>
              <a:cxnLst/>
              <a:rect r="r" b="b" t="t" l="l"/>
              <a:pathLst>
                <a:path h="384672" w="252106">
                  <a:moveTo>
                    <a:pt x="77418" y="0"/>
                  </a:moveTo>
                  <a:lnTo>
                    <a:pt x="174688" y="0"/>
                  </a:lnTo>
                  <a:cubicBezTo>
                    <a:pt x="217445" y="0"/>
                    <a:pt x="252106" y="34661"/>
                    <a:pt x="252106" y="77418"/>
                  </a:cubicBezTo>
                  <a:lnTo>
                    <a:pt x="252106" y="307254"/>
                  </a:lnTo>
                  <a:cubicBezTo>
                    <a:pt x="252106" y="350010"/>
                    <a:pt x="217445" y="384672"/>
                    <a:pt x="174688" y="384672"/>
                  </a:cubicBezTo>
                  <a:lnTo>
                    <a:pt x="77418" y="384672"/>
                  </a:lnTo>
                  <a:cubicBezTo>
                    <a:pt x="34661" y="384672"/>
                    <a:pt x="0" y="350010"/>
                    <a:pt x="0" y="307254"/>
                  </a:cubicBezTo>
                  <a:lnTo>
                    <a:pt x="0" y="77418"/>
                  </a:lnTo>
                  <a:cubicBezTo>
                    <a:pt x="0" y="34661"/>
                    <a:pt x="34661" y="0"/>
                    <a:pt x="77418" y="0"/>
                  </a:cubicBezTo>
                  <a:close/>
                </a:path>
              </a:pathLst>
            </a:custGeom>
            <a:blipFill>
              <a:blip r:embed="rId3"/>
              <a:stretch>
                <a:fillRect l="0" t="-5777" r="0" b="-5777"/>
              </a:stretch>
            </a:blipFill>
          </p:spPr>
        </p:sp>
      </p:grpSp>
      <p:grpSp>
        <p:nvGrpSpPr>
          <p:cNvPr name="Group 8" id="8"/>
          <p:cNvGrpSpPr/>
          <p:nvPr/>
        </p:nvGrpSpPr>
        <p:grpSpPr>
          <a:xfrm rot="0">
            <a:off x="1028700" y="1028700"/>
            <a:ext cx="3923193" cy="1075229"/>
            <a:chOff x="0" y="0"/>
            <a:chExt cx="5230924" cy="1433639"/>
          </a:xfrm>
        </p:grpSpPr>
        <p:grpSp>
          <p:nvGrpSpPr>
            <p:cNvPr name="Group 9" id="9"/>
            <p:cNvGrpSpPr/>
            <p:nvPr/>
          </p:nvGrpSpPr>
          <p:grpSpPr>
            <a:xfrm rot="0">
              <a:off x="0" y="0"/>
              <a:ext cx="5230924" cy="1433639"/>
              <a:chOff x="0" y="0"/>
              <a:chExt cx="1033269" cy="283188"/>
            </a:xfrm>
          </p:grpSpPr>
          <p:sp>
            <p:nvSpPr>
              <p:cNvPr name="Freeform 10" id="10"/>
              <p:cNvSpPr/>
              <p:nvPr/>
            </p:nvSpPr>
            <p:spPr>
              <a:xfrm flipH="false" flipV="false" rot="0">
                <a:off x="0" y="0"/>
                <a:ext cx="1033269" cy="283188"/>
              </a:xfrm>
              <a:custGeom>
                <a:avLst/>
                <a:gdLst/>
                <a:ahLst/>
                <a:cxnLst/>
                <a:rect r="r" b="b" t="t" l="l"/>
                <a:pathLst>
                  <a:path h="283188" w="1033269">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33269" cy="32128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203" y="195273"/>
              <a:ext cx="4550518"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13" id="13"/>
          <p:cNvGrpSpPr/>
          <p:nvPr/>
        </p:nvGrpSpPr>
        <p:grpSpPr>
          <a:xfrm rot="0">
            <a:off x="15380431" y="1028700"/>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06</a:t>
              </a:r>
            </a:p>
          </p:txBody>
        </p:sp>
      </p:grpSp>
      <p:sp>
        <p:nvSpPr>
          <p:cNvPr name="TextBox 18" id="18"/>
          <p:cNvSpPr txBox="true"/>
          <p:nvPr/>
        </p:nvSpPr>
        <p:spPr>
          <a:xfrm rot="0">
            <a:off x="479852" y="3348475"/>
            <a:ext cx="6901398" cy="93535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Bu methodlar javascriptda arrayni boshqarishni osonlashtiradi.</a:t>
            </a:r>
          </a:p>
          <a:p>
            <a:pPr algn="l">
              <a:lnSpc>
                <a:spcPts val="2520"/>
              </a:lnSpc>
            </a:pPr>
            <a:r>
              <a:rPr lang="en-US" sz="1800">
                <a:solidFill>
                  <a:srgbClr val="FFFFFF"/>
                </a:solidFill>
                <a:latin typeface="Inter"/>
                <a:ea typeface="Inter"/>
                <a:cs typeface="Inter"/>
                <a:sym typeface="Inter"/>
              </a:rPr>
              <a:t> </a:t>
            </a:r>
          </a:p>
          <a:p>
            <a:pPr algn="l">
              <a:lnSpc>
                <a:spcPts val="2520"/>
              </a:lnSpc>
              <a:spcBef>
                <a:spcPct val="0"/>
              </a:spcBef>
            </a:pPr>
          </a:p>
        </p:txBody>
      </p:sp>
      <p:sp>
        <p:nvSpPr>
          <p:cNvPr name="TextBox 19" id="19"/>
          <p:cNvSpPr txBox="true"/>
          <p:nvPr/>
        </p:nvSpPr>
        <p:spPr>
          <a:xfrm rot="0">
            <a:off x="1164923" y="6970191"/>
            <a:ext cx="6216327"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Bold"/>
                <a:ea typeface="Inter Bold"/>
                <a:cs typeface="Inter Bold"/>
                <a:sym typeface="Inter Bold"/>
              </a:rPr>
              <a:t>ARRAY CHEATSHEET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07</a:t>
              </a:r>
            </a:p>
          </p:txBody>
        </p:sp>
      </p:grpSp>
      <p:sp>
        <p:nvSpPr>
          <p:cNvPr name="Freeform 12" id="12"/>
          <p:cNvSpPr/>
          <p:nvPr/>
        </p:nvSpPr>
        <p:spPr>
          <a:xfrm flipH="true" flipV="false" rot="0">
            <a:off x="1028700" y="752238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sp>
        <p:nvSpPr>
          <p:cNvPr name="Freeform 13" id="13"/>
          <p:cNvSpPr/>
          <p:nvPr/>
        </p:nvSpPr>
        <p:spPr>
          <a:xfrm flipH="false" flipV="false" rot="0">
            <a:off x="1028700"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866297"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2703894"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7879842" y="3785372"/>
            <a:ext cx="9551044" cy="3929837"/>
            <a:chOff x="0" y="0"/>
            <a:chExt cx="12734725" cy="5239783"/>
          </a:xfrm>
        </p:grpSpPr>
        <p:grpSp>
          <p:nvGrpSpPr>
            <p:cNvPr name="Group 17" id="17"/>
            <p:cNvGrpSpPr/>
            <p:nvPr/>
          </p:nvGrpSpPr>
          <p:grpSpPr>
            <a:xfrm rot="0">
              <a:off x="0" y="0"/>
              <a:ext cx="12734725" cy="5239783"/>
              <a:chOff x="0" y="0"/>
              <a:chExt cx="2466857" cy="1015004"/>
            </a:xfrm>
          </p:grpSpPr>
          <p:sp>
            <p:nvSpPr>
              <p:cNvPr name="Freeform 18" id="18"/>
              <p:cNvSpPr/>
              <p:nvPr/>
            </p:nvSpPr>
            <p:spPr>
              <a:xfrm flipH="false" flipV="false" rot="0">
                <a:off x="0" y="0"/>
                <a:ext cx="2466857" cy="1015004"/>
              </a:xfrm>
              <a:custGeom>
                <a:avLst/>
                <a:gdLst/>
                <a:ahLst/>
                <a:cxnLst/>
                <a:rect r="r" b="b" t="t" l="l"/>
                <a:pathLst>
                  <a:path h="1015004" w="2466857">
                    <a:moveTo>
                      <a:pt x="42155" y="0"/>
                    </a:moveTo>
                    <a:lnTo>
                      <a:pt x="2424702" y="0"/>
                    </a:lnTo>
                    <a:cubicBezTo>
                      <a:pt x="2435882" y="0"/>
                      <a:pt x="2446604" y="4441"/>
                      <a:pt x="2454510" y="12347"/>
                    </a:cubicBezTo>
                    <a:cubicBezTo>
                      <a:pt x="2462415" y="20252"/>
                      <a:pt x="2466857" y="30975"/>
                      <a:pt x="2466857" y="42155"/>
                    </a:cubicBezTo>
                    <a:lnTo>
                      <a:pt x="2466857" y="972849"/>
                    </a:lnTo>
                    <a:cubicBezTo>
                      <a:pt x="2466857" y="984029"/>
                      <a:pt x="2462415" y="994751"/>
                      <a:pt x="2454510" y="1002657"/>
                    </a:cubicBezTo>
                    <a:cubicBezTo>
                      <a:pt x="2446604" y="1010562"/>
                      <a:pt x="2435882" y="1015004"/>
                      <a:pt x="2424702" y="1015004"/>
                    </a:cubicBezTo>
                    <a:lnTo>
                      <a:pt x="42155" y="1015004"/>
                    </a:lnTo>
                    <a:cubicBezTo>
                      <a:pt x="30975" y="1015004"/>
                      <a:pt x="20252" y="1010562"/>
                      <a:pt x="12347" y="1002657"/>
                    </a:cubicBezTo>
                    <a:cubicBezTo>
                      <a:pt x="4441" y="994751"/>
                      <a:pt x="0" y="984029"/>
                      <a:pt x="0" y="972849"/>
                    </a:cubicBezTo>
                    <a:lnTo>
                      <a:pt x="0" y="42155"/>
                    </a:lnTo>
                    <a:cubicBezTo>
                      <a:pt x="0" y="30975"/>
                      <a:pt x="4441" y="20252"/>
                      <a:pt x="12347" y="12347"/>
                    </a:cubicBezTo>
                    <a:cubicBezTo>
                      <a:pt x="20252" y="4441"/>
                      <a:pt x="30975" y="0"/>
                      <a:pt x="42155" y="0"/>
                    </a:cubicBezTo>
                    <a:close/>
                  </a:path>
                </a:pathLst>
              </a:custGeom>
              <a:solidFill>
                <a:srgbClr val="000000">
                  <a:alpha val="0"/>
                </a:srgbClr>
              </a:solidFill>
              <a:ln w="38100" cap="rnd">
                <a:solidFill>
                  <a:srgbClr val="FFFFFF"/>
                </a:solidFill>
                <a:prstDash val="solid"/>
                <a:round/>
              </a:ln>
            </p:spPr>
          </p:sp>
          <p:sp>
            <p:nvSpPr>
              <p:cNvPr name="TextBox 19" id="19"/>
              <p:cNvSpPr txBox="true"/>
              <p:nvPr/>
            </p:nvSpPr>
            <p:spPr>
              <a:xfrm>
                <a:off x="0" y="-38100"/>
                <a:ext cx="2466857" cy="1053104"/>
              </a:xfrm>
              <a:prstGeom prst="rect">
                <a:avLst/>
              </a:prstGeom>
            </p:spPr>
            <p:txBody>
              <a:bodyPr anchor="ctr" rtlCol="false" tIns="50800" lIns="50800" bIns="50800" rIns="50800"/>
              <a:lstStyle/>
              <a:p>
                <a:pPr algn="ctr">
                  <a:lnSpc>
                    <a:spcPts val="3080"/>
                  </a:lnSpc>
                </a:pPr>
              </a:p>
            </p:txBody>
          </p:sp>
        </p:grpSp>
        <p:grpSp>
          <p:nvGrpSpPr>
            <p:cNvPr name="Group 20" id="20"/>
            <p:cNvGrpSpPr/>
            <p:nvPr/>
          </p:nvGrpSpPr>
          <p:grpSpPr>
            <a:xfrm rot="0">
              <a:off x="461119" y="105893"/>
              <a:ext cx="11812486" cy="5027997"/>
              <a:chOff x="0" y="0"/>
              <a:chExt cx="890058" cy="378854"/>
            </a:xfrm>
          </p:grpSpPr>
          <p:sp>
            <p:nvSpPr>
              <p:cNvPr name="Freeform 21" id="21"/>
              <p:cNvSpPr/>
              <p:nvPr/>
            </p:nvSpPr>
            <p:spPr>
              <a:xfrm flipH="false" flipV="false" rot="0">
                <a:off x="0" y="0"/>
                <a:ext cx="890058" cy="378854"/>
              </a:xfrm>
              <a:custGeom>
                <a:avLst/>
                <a:gdLst/>
                <a:ahLst/>
                <a:cxnLst/>
                <a:rect r="r" b="b" t="t" l="l"/>
                <a:pathLst>
                  <a:path h="378854" w="890058">
                    <a:moveTo>
                      <a:pt x="45446" y="0"/>
                    </a:moveTo>
                    <a:lnTo>
                      <a:pt x="844612" y="0"/>
                    </a:lnTo>
                    <a:cubicBezTo>
                      <a:pt x="856665" y="0"/>
                      <a:pt x="868225" y="4788"/>
                      <a:pt x="876748" y="13311"/>
                    </a:cubicBezTo>
                    <a:cubicBezTo>
                      <a:pt x="885270" y="21834"/>
                      <a:pt x="890058" y="33393"/>
                      <a:pt x="890058" y="45446"/>
                    </a:cubicBezTo>
                    <a:lnTo>
                      <a:pt x="890058" y="333408"/>
                    </a:lnTo>
                    <a:cubicBezTo>
                      <a:pt x="890058" y="345461"/>
                      <a:pt x="885270" y="357021"/>
                      <a:pt x="876748" y="365543"/>
                    </a:cubicBezTo>
                    <a:cubicBezTo>
                      <a:pt x="868225" y="374066"/>
                      <a:pt x="856665" y="378854"/>
                      <a:pt x="844612" y="378854"/>
                    </a:cubicBezTo>
                    <a:lnTo>
                      <a:pt x="45446" y="378854"/>
                    </a:lnTo>
                    <a:cubicBezTo>
                      <a:pt x="33393" y="378854"/>
                      <a:pt x="21834" y="374066"/>
                      <a:pt x="13311" y="365543"/>
                    </a:cubicBezTo>
                    <a:cubicBezTo>
                      <a:pt x="4788" y="357021"/>
                      <a:pt x="0" y="345461"/>
                      <a:pt x="0" y="333408"/>
                    </a:cubicBezTo>
                    <a:lnTo>
                      <a:pt x="0" y="45446"/>
                    </a:lnTo>
                    <a:cubicBezTo>
                      <a:pt x="0" y="33393"/>
                      <a:pt x="4788" y="21834"/>
                      <a:pt x="13311" y="13311"/>
                    </a:cubicBezTo>
                    <a:cubicBezTo>
                      <a:pt x="21834" y="4788"/>
                      <a:pt x="33393" y="0"/>
                      <a:pt x="45446" y="0"/>
                    </a:cubicBezTo>
                    <a:close/>
                  </a:path>
                </a:pathLst>
              </a:custGeom>
              <a:blipFill>
                <a:blip r:embed="rId5"/>
                <a:stretch>
                  <a:fillRect l="0" t="-70" r="0" b="-70"/>
                </a:stretch>
              </a:blipFill>
            </p:spPr>
          </p:sp>
        </p:grpSp>
      </p:grpSp>
      <p:sp>
        <p:nvSpPr>
          <p:cNvPr name="Freeform 22" id="22"/>
          <p:cNvSpPr/>
          <p:nvPr/>
        </p:nvSpPr>
        <p:spPr>
          <a:xfrm flipH="false" flipV="true" rot="0">
            <a:off x="5171903" y="-5776287"/>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p:spPr>
      </p:sp>
      <p:sp>
        <p:nvSpPr>
          <p:cNvPr name="TextBox 23" id="23"/>
          <p:cNvSpPr txBox="true"/>
          <p:nvPr/>
        </p:nvSpPr>
        <p:spPr>
          <a:xfrm rot="0">
            <a:off x="1028700" y="2421344"/>
            <a:ext cx="6303207" cy="291672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ARRAYDA XOTIRA MUOMMOSI</a:t>
            </a:r>
          </a:p>
        </p:txBody>
      </p:sp>
      <p:sp>
        <p:nvSpPr>
          <p:cNvPr name="TextBox 24" id="24"/>
          <p:cNvSpPr txBox="true"/>
          <p:nvPr/>
        </p:nvSpPr>
        <p:spPr>
          <a:xfrm rot="0">
            <a:off x="1028700" y="5593610"/>
            <a:ext cx="6635514" cy="282130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Arrayda yabgi elementni qo’shish ancha qiyin amalga oshadi. Bunda deylik birinchi elementga biror malumot kiritadigan bo’lsak. qolgan barcha elementlar o’ngga birma-bir suriladi. Bu bizda O(n) vaqt sarflaydi.  Va yana qo’shimchasiga arraylar bizda malum bir hotirada joyda joylashgan bo’ladi agar bizda yangi element kiritganimizdan keyin ushbu joyga sig’may qolsa u avtomatik yangi o’zi sig’a oladigan joyga ko’chiradi.  Bu qo’shimcha vaqt sarfi degani. Bu muommoni hal qilish uchun bizda Linked List yordamga keladi.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3833729" y="6523677"/>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grpSp>
        <p:nvGrpSpPr>
          <p:cNvPr name="Group 3" id="3"/>
          <p:cNvGrpSpPr/>
          <p:nvPr/>
        </p:nvGrpSpPr>
        <p:grpSpPr>
          <a:xfrm rot="0">
            <a:off x="2347957" y="2268870"/>
            <a:ext cx="13576381" cy="4429592"/>
            <a:chOff x="0" y="0"/>
            <a:chExt cx="3575672" cy="1166642"/>
          </a:xfrm>
        </p:grpSpPr>
        <p:sp>
          <p:nvSpPr>
            <p:cNvPr name="Freeform 4" id="4"/>
            <p:cNvSpPr/>
            <p:nvPr/>
          </p:nvSpPr>
          <p:spPr>
            <a:xfrm flipH="false" flipV="false" rot="0">
              <a:off x="0" y="0"/>
              <a:ext cx="3575672" cy="1166642"/>
            </a:xfrm>
            <a:custGeom>
              <a:avLst/>
              <a:gdLst/>
              <a:ahLst/>
              <a:cxnLst/>
              <a:rect r="r" b="b" t="t" l="l"/>
              <a:pathLst>
                <a:path h="1166642" w="357567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575672" cy="1204742"/>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2467669" y="2388065"/>
            <a:ext cx="13335634" cy="4196270"/>
            <a:chOff x="0" y="0"/>
            <a:chExt cx="1324379" cy="416737"/>
          </a:xfrm>
        </p:grpSpPr>
        <p:sp>
          <p:nvSpPr>
            <p:cNvPr name="Freeform 7" id="7"/>
            <p:cNvSpPr/>
            <p:nvPr/>
          </p:nvSpPr>
          <p:spPr>
            <a:xfrm flipH="false" flipV="false" rot="0">
              <a:off x="0" y="0"/>
              <a:ext cx="1324379" cy="416737"/>
            </a:xfrm>
            <a:custGeom>
              <a:avLst/>
              <a:gdLst/>
              <a:ahLst/>
              <a:cxnLst/>
              <a:rect r="r" b="b" t="t" l="l"/>
              <a:pathLst>
                <a:path h="416737" w="1324379">
                  <a:moveTo>
                    <a:pt x="29608" y="0"/>
                  </a:moveTo>
                  <a:lnTo>
                    <a:pt x="1294772" y="0"/>
                  </a:lnTo>
                  <a:cubicBezTo>
                    <a:pt x="1311124" y="0"/>
                    <a:pt x="1324379" y="13256"/>
                    <a:pt x="1324379" y="29608"/>
                  </a:cubicBezTo>
                  <a:lnTo>
                    <a:pt x="1324379" y="387129"/>
                  </a:lnTo>
                  <a:cubicBezTo>
                    <a:pt x="1324379" y="403481"/>
                    <a:pt x="1311124" y="416737"/>
                    <a:pt x="1294772" y="416737"/>
                  </a:cubicBezTo>
                  <a:lnTo>
                    <a:pt x="29608" y="416737"/>
                  </a:lnTo>
                  <a:cubicBezTo>
                    <a:pt x="21755" y="416737"/>
                    <a:pt x="14224" y="413618"/>
                    <a:pt x="8672" y="408065"/>
                  </a:cubicBezTo>
                  <a:cubicBezTo>
                    <a:pt x="3119" y="402513"/>
                    <a:pt x="0" y="394982"/>
                    <a:pt x="0" y="387129"/>
                  </a:cubicBezTo>
                  <a:lnTo>
                    <a:pt x="0" y="29608"/>
                  </a:lnTo>
                  <a:cubicBezTo>
                    <a:pt x="0" y="21755"/>
                    <a:pt x="3119" y="14224"/>
                    <a:pt x="8672" y="8672"/>
                  </a:cubicBezTo>
                  <a:cubicBezTo>
                    <a:pt x="14224" y="3119"/>
                    <a:pt x="21755" y="0"/>
                    <a:pt x="29608" y="0"/>
                  </a:cubicBezTo>
                  <a:close/>
                </a:path>
              </a:pathLst>
            </a:custGeom>
            <a:blipFill>
              <a:blip r:embed="rId3"/>
              <a:stretch>
                <a:fillRect l="0" t="-13559" r="0" b="-13559"/>
              </a:stretch>
            </a:blipFill>
          </p:spPr>
        </p:sp>
      </p:grpSp>
      <p:grpSp>
        <p:nvGrpSpPr>
          <p:cNvPr name="Group 8" id="8"/>
          <p:cNvGrpSpPr/>
          <p:nvPr/>
        </p:nvGrpSpPr>
        <p:grpSpPr>
          <a:xfrm rot="0">
            <a:off x="1028700" y="1028700"/>
            <a:ext cx="3923193" cy="1075229"/>
            <a:chOff x="0" y="0"/>
            <a:chExt cx="5230924" cy="1433639"/>
          </a:xfrm>
        </p:grpSpPr>
        <p:grpSp>
          <p:nvGrpSpPr>
            <p:cNvPr name="Group 9" id="9"/>
            <p:cNvGrpSpPr/>
            <p:nvPr/>
          </p:nvGrpSpPr>
          <p:grpSpPr>
            <a:xfrm rot="0">
              <a:off x="0" y="0"/>
              <a:ext cx="5230924" cy="1433639"/>
              <a:chOff x="0" y="0"/>
              <a:chExt cx="1033269" cy="283188"/>
            </a:xfrm>
          </p:grpSpPr>
          <p:sp>
            <p:nvSpPr>
              <p:cNvPr name="Freeform 10" id="10"/>
              <p:cNvSpPr/>
              <p:nvPr/>
            </p:nvSpPr>
            <p:spPr>
              <a:xfrm flipH="false" flipV="false" rot="0">
                <a:off x="0" y="0"/>
                <a:ext cx="1033269" cy="283188"/>
              </a:xfrm>
              <a:custGeom>
                <a:avLst/>
                <a:gdLst/>
                <a:ahLst/>
                <a:cxnLst/>
                <a:rect r="r" b="b" t="t" l="l"/>
                <a:pathLst>
                  <a:path h="283188" w="1033269">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33269" cy="32128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203" y="195273"/>
              <a:ext cx="4550518"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13" id="13"/>
          <p:cNvGrpSpPr/>
          <p:nvPr/>
        </p:nvGrpSpPr>
        <p:grpSpPr>
          <a:xfrm rot="0">
            <a:off x="15380431" y="1028700"/>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8</a:t>
              </a:r>
            </a:p>
          </p:txBody>
        </p:sp>
      </p:grpSp>
      <p:sp>
        <p:nvSpPr>
          <p:cNvPr name="TextBox 18" id="18"/>
          <p:cNvSpPr txBox="true"/>
          <p:nvPr/>
        </p:nvSpPr>
        <p:spPr>
          <a:xfrm rot="0">
            <a:off x="6870001" y="7046562"/>
            <a:ext cx="9717002" cy="15640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Linked list — bu ma'lumotlar tuzilmasi bo'lib, unda elementlar ketma-ket saqlanadi, lekin ular xotirada bir-biriga qo‘shni bo‘lmaydi. Har bir element (tugun) ikki qismdan iborat bo‘ladi:</a:t>
            </a:r>
          </a:p>
          <a:p>
            <a:pPr algn="l" marL="388620" indent="-194310" lvl="1">
              <a:lnSpc>
                <a:spcPts val="2520"/>
              </a:lnSpc>
              <a:buAutoNum type="arabicPeriod" startAt="1"/>
            </a:pPr>
            <a:r>
              <a:rPr lang="en-US" sz="1800">
                <a:solidFill>
                  <a:srgbClr val="FFFFFF"/>
                </a:solidFill>
                <a:latin typeface="Inter"/>
                <a:ea typeface="Inter"/>
                <a:cs typeface="Inter"/>
                <a:sym typeface="Inter"/>
              </a:rPr>
              <a:t>data - malumot saqlanadi</a:t>
            </a:r>
          </a:p>
          <a:p>
            <a:pPr algn="l" marL="388620" indent="-194310" lvl="1">
              <a:lnSpc>
                <a:spcPts val="2520"/>
              </a:lnSpc>
              <a:spcBef>
                <a:spcPct val="0"/>
              </a:spcBef>
              <a:buAutoNum type="arabicPeriod" startAt="1"/>
            </a:pPr>
            <a:r>
              <a:rPr lang="en-US" sz="1800">
                <a:solidFill>
                  <a:srgbClr val="FFFFFF"/>
                </a:solidFill>
                <a:latin typeface="Inter"/>
                <a:ea typeface="Inter"/>
                <a:cs typeface="Inter"/>
                <a:sym typeface="Inter"/>
              </a:rPr>
              <a:t>next - keyingi tugun uchun link saqlanadi</a:t>
            </a:r>
          </a:p>
        </p:txBody>
      </p:sp>
      <p:sp>
        <p:nvSpPr>
          <p:cNvPr name="TextBox 19" id="19"/>
          <p:cNvSpPr txBox="true"/>
          <p:nvPr/>
        </p:nvSpPr>
        <p:spPr>
          <a:xfrm rot="0">
            <a:off x="1164923" y="7932216"/>
            <a:ext cx="7357198" cy="99267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Bold"/>
                <a:ea typeface="Inter Bold"/>
                <a:cs typeface="Inter Bold"/>
                <a:sym typeface="Inter Bold"/>
              </a:rPr>
              <a:t>LINKED LIST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9</a:t>
              </a:r>
            </a:p>
          </p:txBody>
        </p:sp>
      </p:grpSp>
      <p:grpSp>
        <p:nvGrpSpPr>
          <p:cNvPr name="Group 12" id="12"/>
          <p:cNvGrpSpPr/>
          <p:nvPr/>
        </p:nvGrpSpPr>
        <p:grpSpPr>
          <a:xfrm rot="0">
            <a:off x="7030115" y="563218"/>
            <a:ext cx="6729756" cy="3892701"/>
            <a:chOff x="0" y="0"/>
            <a:chExt cx="1772446" cy="1025238"/>
          </a:xfrm>
        </p:grpSpPr>
        <p:sp>
          <p:nvSpPr>
            <p:cNvPr name="Freeform 13" id="13"/>
            <p:cNvSpPr/>
            <p:nvPr/>
          </p:nvSpPr>
          <p:spPr>
            <a:xfrm flipH="false" flipV="false" rot="0">
              <a:off x="0" y="0"/>
              <a:ext cx="1772446" cy="1025238"/>
            </a:xfrm>
            <a:custGeom>
              <a:avLst/>
              <a:gdLst/>
              <a:ahLst/>
              <a:cxnLst/>
              <a:rect r="r" b="b" t="t" l="l"/>
              <a:pathLst>
                <a:path h="1025238" w="1772446">
                  <a:moveTo>
                    <a:pt x="58670" y="0"/>
                  </a:moveTo>
                  <a:lnTo>
                    <a:pt x="1713776" y="0"/>
                  </a:lnTo>
                  <a:cubicBezTo>
                    <a:pt x="1729336" y="0"/>
                    <a:pt x="1744259" y="6181"/>
                    <a:pt x="1755262" y="17184"/>
                  </a:cubicBezTo>
                  <a:cubicBezTo>
                    <a:pt x="1766265" y="28187"/>
                    <a:pt x="1772446" y="43110"/>
                    <a:pt x="1772446" y="58670"/>
                  </a:cubicBezTo>
                  <a:lnTo>
                    <a:pt x="1772446" y="966568"/>
                  </a:lnTo>
                  <a:cubicBezTo>
                    <a:pt x="1772446" y="982128"/>
                    <a:pt x="1766265" y="997051"/>
                    <a:pt x="1755262" y="1008054"/>
                  </a:cubicBezTo>
                  <a:cubicBezTo>
                    <a:pt x="1744259" y="1019057"/>
                    <a:pt x="1729336" y="1025238"/>
                    <a:pt x="1713776" y="1025238"/>
                  </a:cubicBezTo>
                  <a:lnTo>
                    <a:pt x="58670" y="1025238"/>
                  </a:lnTo>
                  <a:cubicBezTo>
                    <a:pt x="43110" y="1025238"/>
                    <a:pt x="28187" y="1019057"/>
                    <a:pt x="17184" y="1008054"/>
                  </a:cubicBezTo>
                  <a:cubicBezTo>
                    <a:pt x="6181" y="997051"/>
                    <a:pt x="0" y="982128"/>
                    <a:pt x="0" y="966568"/>
                  </a:cubicBezTo>
                  <a:lnTo>
                    <a:pt x="0" y="58670"/>
                  </a:lnTo>
                  <a:cubicBezTo>
                    <a:pt x="0" y="43110"/>
                    <a:pt x="6181" y="28187"/>
                    <a:pt x="17184" y="17184"/>
                  </a:cubicBezTo>
                  <a:cubicBezTo>
                    <a:pt x="28187" y="6181"/>
                    <a:pt x="43110" y="0"/>
                    <a:pt x="58670" y="0"/>
                  </a:cubicBezTo>
                  <a:close/>
                </a:path>
              </a:pathLst>
            </a:custGeom>
            <a:solidFill>
              <a:srgbClr val="000000">
                <a:alpha val="0"/>
              </a:srgbClr>
            </a:solidFill>
            <a:ln w="38100" cap="rnd">
              <a:solidFill>
                <a:srgbClr val="FFFFFF"/>
              </a:solidFill>
              <a:prstDash val="solid"/>
              <a:round/>
            </a:ln>
          </p:spPr>
        </p:sp>
        <p:sp>
          <p:nvSpPr>
            <p:cNvPr name="TextBox 14" id="14"/>
            <p:cNvSpPr txBox="true"/>
            <p:nvPr/>
          </p:nvSpPr>
          <p:spPr>
            <a:xfrm>
              <a:off x="0" y="-38100"/>
              <a:ext cx="1772446" cy="1063338"/>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7132283" y="665386"/>
            <a:ext cx="6526395" cy="3678706"/>
            <a:chOff x="0" y="0"/>
            <a:chExt cx="915930" cy="516279"/>
          </a:xfrm>
        </p:grpSpPr>
        <p:sp>
          <p:nvSpPr>
            <p:cNvPr name="Freeform 16" id="16"/>
            <p:cNvSpPr/>
            <p:nvPr/>
          </p:nvSpPr>
          <p:spPr>
            <a:xfrm flipH="false" flipV="false" rot="0">
              <a:off x="0" y="0"/>
              <a:ext cx="915930" cy="516279"/>
            </a:xfrm>
            <a:custGeom>
              <a:avLst/>
              <a:gdLst/>
              <a:ahLst/>
              <a:cxnLst/>
              <a:rect r="r" b="b" t="t" l="l"/>
              <a:pathLst>
                <a:path h="516279" w="915930">
                  <a:moveTo>
                    <a:pt x="60499" y="0"/>
                  </a:moveTo>
                  <a:lnTo>
                    <a:pt x="855432" y="0"/>
                  </a:lnTo>
                  <a:cubicBezTo>
                    <a:pt x="871477" y="0"/>
                    <a:pt x="886865" y="6374"/>
                    <a:pt x="898211" y="17720"/>
                  </a:cubicBezTo>
                  <a:cubicBezTo>
                    <a:pt x="909556" y="29065"/>
                    <a:pt x="915930" y="44453"/>
                    <a:pt x="915930" y="60499"/>
                  </a:cubicBezTo>
                  <a:lnTo>
                    <a:pt x="915930" y="455780"/>
                  </a:lnTo>
                  <a:cubicBezTo>
                    <a:pt x="915930" y="489193"/>
                    <a:pt x="888844" y="516279"/>
                    <a:pt x="855432" y="516279"/>
                  </a:cubicBezTo>
                  <a:lnTo>
                    <a:pt x="60499" y="516279"/>
                  </a:lnTo>
                  <a:cubicBezTo>
                    <a:pt x="44453" y="516279"/>
                    <a:pt x="29065" y="509905"/>
                    <a:pt x="17720" y="498559"/>
                  </a:cubicBezTo>
                  <a:cubicBezTo>
                    <a:pt x="6374" y="487213"/>
                    <a:pt x="0" y="471825"/>
                    <a:pt x="0" y="455780"/>
                  </a:cubicBezTo>
                  <a:lnTo>
                    <a:pt x="0" y="60499"/>
                  </a:lnTo>
                  <a:cubicBezTo>
                    <a:pt x="0" y="44453"/>
                    <a:pt x="6374" y="29065"/>
                    <a:pt x="17720" y="17720"/>
                  </a:cubicBezTo>
                  <a:cubicBezTo>
                    <a:pt x="29065" y="6374"/>
                    <a:pt x="44453" y="0"/>
                    <a:pt x="60499" y="0"/>
                  </a:cubicBezTo>
                  <a:close/>
                </a:path>
              </a:pathLst>
            </a:custGeom>
            <a:blipFill>
              <a:blip r:embed="rId2"/>
              <a:stretch>
                <a:fillRect l="0" t="-2145" r="0" b="-2145"/>
              </a:stretch>
            </a:blipFill>
          </p:spPr>
        </p:sp>
      </p:grpSp>
      <p:sp>
        <p:nvSpPr>
          <p:cNvPr name="Freeform 17" id="17"/>
          <p:cNvSpPr/>
          <p:nvPr/>
        </p:nvSpPr>
        <p:spPr>
          <a:xfrm flipH="false" flipV="true" rot="0">
            <a:off x="587148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grpSp>
        <p:nvGrpSpPr>
          <p:cNvPr name="Group 18" id="18"/>
          <p:cNvGrpSpPr/>
          <p:nvPr/>
        </p:nvGrpSpPr>
        <p:grpSpPr>
          <a:xfrm rot="0">
            <a:off x="11806755" y="4834148"/>
            <a:ext cx="5958211" cy="4691239"/>
            <a:chOff x="0" y="0"/>
            <a:chExt cx="743152" cy="585126"/>
          </a:xfrm>
        </p:grpSpPr>
        <p:sp>
          <p:nvSpPr>
            <p:cNvPr name="Freeform 19" id="19"/>
            <p:cNvSpPr/>
            <p:nvPr/>
          </p:nvSpPr>
          <p:spPr>
            <a:xfrm flipH="false" flipV="false" rot="0">
              <a:off x="0" y="0"/>
              <a:ext cx="743152" cy="585126"/>
            </a:xfrm>
            <a:custGeom>
              <a:avLst/>
              <a:gdLst/>
              <a:ahLst/>
              <a:cxnLst/>
              <a:rect r="r" b="b" t="t" l="l"/>
              <a:pathLst>
                <a:path h="585126" w="743152">
                  <a:moveTo>
                    <a:pt x="66268" y="0"/>
                  </a:moveTo>
                  <a:lnTo>
                    <a:pt x="676884" y="0"/>
                  </a:lnTo>
                  <a:cubicBezTo>
                    <a:pt x="713483" y="0"/>
                    <a:pt x="743152" y="29669"/>
                    <a:pt x="743152" y="66268"/>
                  </a:cubicBezTo>
                  <a:lnTo>
                    <a:pt x="743152" y="518858"/>
                  </a:lnTo>
                  <a:cubicBezTo>
                    <a:pt x="743152" y="536433"/>
                    <a:pt x="736170" y="553289"/>
                    <a:pt x="723742" y="565716"/>
                  </a:cubicBezTo>
                  <a:cubicBezTo>
                    <a:pt x="711315" y="578144"/>
                    <a:pt x="694459" y="585126"/>
                    <a:pt x="676884" y="585126"/>
                  </a:cubicBezTo>
                  <a:lnTo>
                    <a:pt x="66268" y="585126"/>
                  </a:lnTo>
                  <a:cubicBezTo>
                    <a:pt x="29669" y="585126"/>
                    <a:pt x="0" y="555457"/>
                    <a:pt x="0" y="518858"/>
                  </a:cubicBezTo>
                  <a:lnTo>
                    <a:pt x="0" y="66268"/>
                  </a:lnTo>
                  <a:cubicBezTo>
                    <a:pt x="0" y="29669"/>
                    <a:pt x="29669" y="0"/>
                    <a:pt x="66268" y="0"/>
                  </a:cubicBezTo>
                  <a:close/>
                </a:path>
              </a:pathLst>
            </a:custGeom>
            <a:blipFill>
              <a:blip r:embed="rId4"/>
              <a:stretch>
                <a:fillRect l="0" t="-575" r="0" b="-575"/>
              </a:stretch>
            </a:blipFill>
          </p:spPr>
        </p:sp>
      </p:grpSp>
      <p:grpSp>
        <p:nvGrpSpPr>
          <p:cNvPr name="Group 20" id="20"/>
          <p:cNvGrpSpPr/>
          <p:nvPr/>
        </p:nvGrpSpPr>
        <p:grpSpPr>
          <a:xfrm rot="0">
            <a:off x="11653503" y="4718605"/>
            <a:ext cx="6247685" cy="5246145"/>
            <a:chOff x="0" y="0"/>
            <a:chExt cx="1645481" cy="1381701"/>
          </a:xfrm>
        </p:grpSpPr>
        <p:sp>
          <p:nvSpPr>
            <p:cNvPr name="Freeform 21" id="21"/>
            <p:cNvSpPr/>
            <p:nvPr/>
          </p:nvSpPr>
          <p:spPr>
            <a:xfrm flipH="false" flipV="false" rot="0">
              <a:off x="0" y="0"/>
              <a:ext cx="1645481" cy="1381701"/>
            </a:xfrm>
            <a:custGeom>
              <a:avLst/>
              <a:gdLst/>
              <a:ahLst/>
              <a:cxnLst/>
              <a:rect r="r" b="b" t="t" l="l"/>
              <a:pathLst>
                <a:path h="1381701" w="1645481">
                  <a:moveTo>
                    <a:pt x="63197" y="0"/>
                  </a:moveTo>
                  <a:lnTo>
                    <a:pt x="1582283" y="0"/>
                  </a:lnTo>
                  <a:cubicBezTo>
                    <a:pt x="1617186" y="0"/>
                    <a:pt x="1645481" y="28294"/>
                    <a:pt x="1645481" y="63197"/>
                  </a:cubicBezTo>
                  <a:lnTo>
                    <a:pt x="1645481" y="1318503"/>
                  </a:lnTo>
                  <a:cubicBezTo>
                    <a:pt x="1645481" y="1353406"/>
                    <a:pt x="1617186" y="1381701"/>
                    <a:pt x="1582283" y="1381701"/>
                  </a:cubicBezTo>
                  <a:lnTo>
                    <a:pt x="63197" y="1381701"/>
                  </a:lnTo>
                  <a:cubicBezTo>
                    <a:pt x="28294" y="1381701"/>
                    <a:pt x="0" y="1353406"/>
                    <a:pt x="0" y="1318503"/>
                  </a:cubicBezTo>
                  <a:lnTo>
                    <a:pt x="0" y="63197"/>
                  </a:lnTo>
                  <a:cubicBezTo>
                    <a:pt x="0" y="28294"/>
                    <a:pt x="28294" y="0"/>
                    <a:pt x="63197" y="0"/>
                  </a:cubicBezTo>
                  <a:close/>
                </a:path>
              </a:pathLst>
            </a:custGeom>
            <a:solidFill>
              <a:srgbClr val="000000">
                <a:alpha val="0"/>
              </a:srgbClr>
            </a:solidFill>
            <a:ln w="38100" cap="rnd">
              <a:solidFill>
                <a:srgbClr val="FFFFFF"/>
              </a:solidFill>
              <a:prstDash val="solid"/>
              <a:round/>
            </a:ln>
          </p:spPr>
        </p:sp>
        <p:sp>
          <p:nvSpPr>
            <p:cNvPr name="TextBox 22" id="22"/>
            <p:cNvSpPr txBox="true"/>
            <p:nvPr/>
          </p:nvSpPr>
          <p:spPr>
            <a:xfrm>
              <a:off x="0" y="-38100"/>
              <a:ext cx="1645481" cy="1419801"/>
            </a:xfrm>
            <a:prstGeom prst="rect">
              <a:avLst/>
            </a:prstGeom>
          </p:spPr>
          <p:txBody>
            <a:bodyPr anchor="ctr" rtlCol="false" tIns="50800" lIns="50800" bIns="50800" rIns="50800"/>
            <a:lstStyle/>
            <a:p>
              <a:pPr algn="ctr">
                <a:lnSpc>
                  <a:spcPts val="3079"/>
                </a:lnSpc>
              </a:pPr>
            </a:p>
          </p:txBody>
        </p:sp>
      </p:grpSp>
      <p:sp>
        <p:nvSpPr>
          <p:cNvPr name="TextBox 23" id="23"/>
          <p:cNvSpPr txBox="true"/>
          <p:nvPr/>
        </p:nvSpPr>
        <p:spPr>
          <a:xfrm rot="0">
            <a:off x="1028700" y="3551044"/>
            <a:ext cx="557054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LINKED LIST VA XOTIRA</a:t>
            </a:r>
          </a:p>
        </p:txBody>
      </p:sp>
      <p:sp>
        <p:nvSpPr>
          <p:cNvPr name="TextBox 24" id="24"/>
          <p:cNvSpPr txBox="true"/>
          <p:nvPr/>
        </p:nvSpPr>
        <p:spPr>
          <a:xfrm rot="0">
            <a:off x="1028700" y="6878820"/>
            <a:ext cx="7138499" cy="250698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Linked list xotirada saqlanganda doim u har bir</a:t>
            </a:r>
            <a:r>
              <a:rPr lang="en-US" b="true" sz="1800">
                <a:solidFill>
                  <a:srgbClr val="FFFFFF"/>
                </a:solidFill>
                <a:latin typeface="Inter Bold"/>
                <a:ea typeface="Inter Bold"/>
                <a:cs typeface="Inter Bold"/>
                <a:sym typeface="Inter Bold"/>
              </a:rPr>
              <a:t> Node</a:t>
            </a:r>
            <a:r>
              <a:rPr lang="en-US" sz="1800">
                <a:solidFill>
                  <a:srgbClr val="FFFFFF"/>
                </a:solidFill>
                <a:latin typeface="Inter"/>
                <a:ea typeface="Inter"/>
                <a:cs typeface="Inter"/>
                <a:sym typeface="Inter"/>
              </a:rPr>
              <a:t>(tugunlar nodelar deyiladi) uchun 2 yacheyka oladi biri data uchun  va biri next uchun. Arraydan farqli tarafi bizda Node lar ketma ket saqlanmaydi. Keyingi Node xotirada 2 ta yacheykali qanday bo’sh topsa o’sha yerda saqlanadi. Linked listning bu strukturasi bizga arraydan farqli o’laroq xotiradan juda yaxshi holatda foydalanishga yordam beradi. Lekin qidirishni sekinroq ekanligiga sababchi bo’ladi. Nima uchun o’ylab ko’ring?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DAGRjTByKsI</dc:identifier>
  <dcterms:modified xsi:type="dcterms:W3CDTF">2011-08-01T06:04:30Z</dcterms:modified>
  <cp:revision>1</cp:revision>
  <dc:title>DSA Presentation</dc:title>
</cp:coreProperties>
</file>